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Lst>
  <p:notesMasterIdLst>
    <p:notesMasterId r:id="rId14"/>
  </p:notesMasterIdLst>
  <p:handoutMasterIdLst>
    <p:handoutMasterId r:id="rId15"/>
  </p:handoutMasterIdLst>
  <p:sldIdLst>
    <p:sldId id="284" r:id="rId7"/>
    <p:sldId id="416" r:id="rId8"/>
    <p:sldId id="474" r:id="rId9"/>
    <p:sldId id="289" r:id="rId10"/>
    <p:sldId id="285" r:id="rId11"/>
    <p:sldId id="286"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Johan Soderberg" initials="JS" lastIdx="17" clrIdx="0">
    <p:extLst>
      <p:ext uri="{19B8F6BF-5375-455C-9EA6-DF929625EA0E}">
        <p15:presenceInfo xmlns:p15="http://schemas.microsoft.com/office/powerpoint/2012/main" userId="S-1-5-21-436374069-220523388-1801674531-19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DAD"/>
    <a:srgbClr val="0D78C9"/>
    <a:srgbClr val="024C84"/>
    <a:srgbClr val="993200"/>
    <a:srgbClr val="4D4E44"/>
    <a:srgbClr val="176338"/>
    <a:srgbClr val="0F5D3F"/>
    <a:srgbClr val="ABC8D1"/>
    <a:srgbClr val="1B3049"/>
    <a:srgbClr val="5D3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9" d="100"/>
          <a:sy n="119" d="100"/>
        </p:scale>
        <p:origin x="96" y="348"/>
      </p:cViewPr>
      <p:guideLst>
        <p:guide orient="horz" pos="2160"/>
        <p:guide pos="384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2" d="100"/>
          <a:sy n="102" d="100"/>
        </p:scale>
        <p:origin x="35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993C83-2184-4286-ABE1-941A40B40C8F}" type="datetimeFigureOut">
              <a:rPr lang="en-US" smtClean="0"/>
              <a:pPr/>
              <a:t>10/25/2019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603001-E0F2-47E5-A338-816CC267AF60}" type="slidenum">
              <a:rPr lang="en-US" smtClean="0"/>
              <a:pPr/>
              <a:t>‹#›</a:t>
            </a:fld>
            <a:endParaRPr lang="en-US"/>
          </a:p>
        </p:txBody>
      </p:sp>
    </p:spTree>
    <p:extLst>
      <p:ext uri="{BB962C8B-B14F-4D97-AF65-F5344CB8AC3E}">
        <p14:creationId xmlns:p14="http://schemas.microsoft.com/office/powerpoint/2010/main" val="21536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3241F-7ED4-45AC-844C-15DB0D5F9CCD}" type="datetimeFigureOut">
              <a:rPr lang="en-US" smtClean="0"/>
              <a:pPr/>
              <a:t>10/25/2019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3B8C3-A209-4A55-9261-22C2A02B3159}" type="slidenum">
              <a:rPr lang="en-US" smtClean="0"/>
              <a:pPr/>
              <a:t>‹#›</a:t>
            </a:fld>
            <a:endParaRPr lang="en-US"/>
          </a:p>
        </p:txBody>
      </p:sp>
    </p:spTree>
    <p:extLst>
      <p:ext uri="{BB962C8B-B14F-4D97-AF65-F5344CB8AC3E}">
        <p14:creationId xmlns:p14="http://schemas.microsoft.com/office/powerpoint/2010/main" val="17440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Millions of engineers and scientists worldwide use MATLAB and Simulink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software is used at over 90,000 business, government, and university sites around the world</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have customers in established industries, like automotive and aerospace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top 10 companies in each of these industries use our products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have customers in industries like internet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three of the top five internet companies—Amazon, Google, and Facebook—use our products for a wide range of applications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Automotive Top 10 source: 2016 </a:t>
            </a:r>
            <a:r>
              <a:rPr lang="en-US" i="1" dirty="0"/>
              <a:t>International Organization of Motor Vehicle Manufacturers (OICA) world ranking of manufact</a:t>
            </a:r>
            <a:r>
              <a:rPr lang="en-US" sz="1200" i="1" kern="1200" dirty="0">
                <a:solidFill>
                  <a:schemeClr val="tx1"/>
                </a:solidFill>
                <a:effectLst/>
                <a:latin typeface="+mn-lt"/>
                <a:ea typeface="+mn-ea"/>
                <a:cs typeface="+mn-cs"/>
              </a:rPr>
              <a:t>urers by production</a:t>
            </a:r>
          </a:p>
          <a:p>
            <a:pPr marL="0" indent="0">
              <a:buFont typeface="Arial" panose="020B0604020202020204" pitchFamily="34" charset="0"/>
              <a:buNone/>
            </a:pP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Aerospace Top 10 source: PwC Aerospace and Defense 2017 Year in Review and 2018 Forecast</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Internet Top 5 source: Wikipedia list of largest Internet companies:</a:t>
            </a:r>
            <a:endParaRPr lang="en-US" i="1" dirty="0"/>
          </a:p>
          <a:p>
            <a:pPr marL="0" indent="0">
              <a:buFont typeface="Arial" panose="020B0604020202020204" pitchFamily="34" charset="0"/>
              <a:buNone/>
            </a:pPr>
            <a:r>
              <a:rPr lang="en-US" i="1" dirty="0"/>
              <a:t>https://en.wikipedia.org/wiki/List_of_largest_Internet_companies</a:t>
            </a:r>
          </a:p>
        </p:txBody>
      </p:sp>
      <p:sp>
        <p:nvSpPr>
          <p:cNvPr id="4" name="Slide Number Placeholder 3"/>
          <p:cNvSpPr>
            <a:spLocks noGrp="1"/>
          </p:cNvSpPr>
          <p:nvPr>
            <p:ph type="sldNum" sz="quarter" idx="10"/>
          </p:nvPr>
        </p:nvSpPr>
        <p:spPr/>
        <p:txBody>
          <a:bodyPr/>
          <a:lstStyle/>
          <a:p>
            <a:fld id="{AD73B8C3-A209-4A55-9261-22C2A02B3159}" type="slidenum">
              <a:rPr lang="en-US" smtClean="0"/>
              <a:pPr/>
              <a:t>2</a:t>
            </a:fld>
            <a:endParaRPr lang="en-US"/>
          </a:p>
        </p:txBody>
      </p:sp>
    </p:spTree>
    <p:extLst>
      <p:ext uri="{BB962C8B-B14F-4D97-AF65-F5344CB8AC3E}">
        <p14:creationId xmlns:p14="http://schemas.microsoft.com/office/powerpoint/2010/main" val="2096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told, our software is used in over 20 industries, from aerospace and automotive, to biotech, energy production, financial services, medical devices, and railway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let’s see a few of the ways our customers and our products are changing the world</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3</a:t>
            </a:fld>
            <a:endParaRPr lang="en-US"/>
          </a:p>
        </p:txBody>
      </p:sp>
    </p:spTree>
    <p:extLst>
      <p:ext uri="{BB962C8B-B14F-4D97-AF65-F5344CB8AC3E}">
        <p14:creationId xmlns:p14="http://schemas.microsoft.com/office/powerpoint/2010/main" val="171181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96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here has used MATLAB before? Who here does computation?</a:t>
            </a:r>
          </a:p>
          <a:p>
            <a:r>
              <a:rPr lang="en-US" dirty="0"/>
              <a:t>You</a:t>
            </a:r>
            <a:r>
              <a:rPr lang="en-US" baseline="0" dirty="0"/>
              <a:t> are familiar with the desktop MATLAB, now you can access MATLAB online within a web browser, or on your phone and tablet through MATLAB Mobile. Your files are all synced on MATLAB Drive, so you can access them anytime across multiple devices. After all, students (and professors) are used to watching Netflix anytime anywhere expecting the program to automatically pick up where you left off. We should expect the same convenience with technology in the classroom too. </a:t>
            </a:r>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5</a:t>
            </a:fld>
            <a:endParaRPr lang="en-US"/>
          </a:p>
        </p:txBody>
      </p:sp>
    </p:spTree>
    <p:extLst>
      <p:ext uri="{BB962C8B-B14F-4D97-AF65-F5344CB8AC3E}">
        <p14:creationId xmlns:p14="http://schemas.microsoft.com/office/powerpoint/2010/main" val="59122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6</a:t>
            </a:fld>
            <a:endParaRPr lang="en-US"/>
          </a:p>
        </p:txBody>
      </p:sp>
    </p:spTree>
    <p:extLst>
      <p:ext uri="{BB962C8B-B14F-4D97-AF65-F5344CB8AC3E}">
        <p14:creationId xmlns:p14="http://schemas.microsoft.com/office/powerpoint/2010/main" val="293077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Such as your phone or tablet using ML Mobile. MATLAB Mobile allows you to use your smartphone for running basic MATLAB commands and interact with MATLAB Desktop and Drive. It also allows access to raw data from your smartphone sensors that can be leveraged for various applications. This brings us to the notion of project-based learning.</a:t>
            </a:r>
          </a:p>
          <a:p>
            <a:endParaRPr lang="en-US" baseline="0"/>
          </a:p>
          <a:p>
            <a:r>
              <a:rPr lang="en-US" baseline="0"/>
              <a:t>DEMO: Demo the step-counter portion of Mobile devices demo. </a:t>
            </a:r>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7</a:t>
            </a:fld>
            <a:endParaRPr lang="en-US"/>
          </a:p>
        </p:txBody>
      </p:sp>
    </p:spTree>
    <p:extLst>
      <p:ext uri="{BB962C8B-B14F-4D97-AF65-F5344CB8AC3E}">
        <p14:creationId xmlns:p14="http://schemas.microsoft.com/office/powerpoint/2010/main" val="230173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endParaRPr lang="en-US" dirty="0"/>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1">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endParaRPr lang="en-US" dirty="0"/>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dirty="0">
                <a:solidFill>
                  <a:schemeClr val="bg1"/>
                </a:solidFill>
                <a:latin typeface="Arial" pitchFamily="34" charset="0"/>
                <a:cs typeface="Arial" pitchFamily="34" charset="0"/>
              </a:rPr>
              <a:t>© 2016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lvl1pPr>
              <a:defRPr sz="2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0"/>
            <a:ext cx="10769600" cy="4648200"/>
          </a:xfrm>
        </p:spPr>
        <p:txBody>
          <a:bodyPr/>
          <a:lstStyle>
            <a:lvl1pPr>
              <a:buSzPct val="75000"/>
              <a:defRPr sz="2400"/>
            </a:lvl1pPr>
            <a:lvl2pPr>
              <a:lnSpc>
                <a:spcPct val="105000"/>
              </a:lnSpc>
              <a:defRPr sz="2000"/>
            </a:lvl2pPr>
            <a:lvl3pPr>
              <a:lnSpc>
                <a:spcPct val="105000"/>
              </a:lnSpc>
              <a:buSzPct val="75000"/>
              <a:defRPr sz="1600"/>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85231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376467887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4438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1"/>
          <p:cNvSpPr>
            <a:spLocks noGrp="1"/>
          </p:cNvSpPr>
          <p:nvPr>
            <p:ph type="title"/>
          </p:nvPr>
        </p:nvSpPr>
        <p:spPr>
          <a:xfrm>
            <a:off x="609600" y="457200"/>
            <a:ext cx="9448800" cy="990600"/>
          </a:xfrm>
        </p:spPr>
        <p:txBody>
          <a:bodyPr anchor="t" anchorCtr="0"/>
          <a:lstStyle>
            <a:lvl1pPr algn="l">
              <a:defRPr sz="2800" b="1">
                <a:solidFill>
                  <a:schemeClr val="tx2"/>
                </a:solidFill>
              </a:defRPr>
            </a:lvl1pPr>
          </a:lstStyle>
          <a:p>
            <a:r>
              <a:rPr lang="en-US"/>
              <a:t>Click to edit Master title style</a:t>
            </a:r>
            <a:endParaRPr lang="en-US" dirty="0"/>
          </a:p>
        </p:txBody>
      </p:sp>
      <p:sp>
        <p:nvSpPr>
          <p:cNvPr id="11" name="Content Placeholder 2"/>
          <p:cNvSpPr>
            <a:spLocks noGrp="1"/>
          </p:cNvSpPr>
          <p:nvPr>
            <p:ph sz="half" idx="10" hasCustomPrompt="1"/>
          </p:nvPr>
        </p:nvSpPr>
        <p:spPr>
          <a:xfrm>
            <a:off x="609600" y="2819400"/>
            <a:ext cx="5080000" cy="3200400"/>
          </a:xfrm>
        </p:spPr>
        <p:txBody>
          <a:bodyPr/>
          <a:lstStyle>
            <a:lvl1pPr>
              <a:buClr>
                <a:srgbClr val="125687"/>
              </a:buClr>
              <a:buSzTx/>
              <a:defRPr sz="1800" baseline="0"/>
            </a:lvl1pPr>
            <a:lvl2pPr>
              <a:defRPr sz="1600"/>
            </a:lvl2pPr>
            <a:lvl3pPr>
              <a:buNone/>
              <a:defRPr sz="1600"/>
            </a:lvl3pPr>
            <a:lvl4pPr>
              <a:defRPr sz="1800"/>
            </a:lvl4pPr>
            <a:lvl5pPr>
              <a:defRPr sz="1800"/>
            </a:lvl5pPr>
            <a:lvl6pPr>
              <a:defRPr sz="1800"/>
            </a:lvl6pPr>
            <a:lvl7pPr>
              <a:defRPr sz="1800"/>
            </a:lvl7pPr>
            <a:lvl8pPr>
              <a:defRPr sz="1800"/>
            </a:lvl8pPr>
            <a:lvl9pPr>
              <a:defRPr sz="1800"/>
            </a:lvl9pPr>
          </a:lstStyle>
          <a:p>
            <a:pPr lvl="0">
              <a:buClr>
                <a:srgbClr val="125687"/>
              </a:buClr>
              <a:buSzTx/>
            </a:pPr>
            <a:r>
              <a:rPr lang="en-US" dirty="0"/>
              <a:t>Click to add b</a:t>
            </a:r>
            <a:r>
              <a:rPr lang="en-US" sz="1800" dirty="0">
                <a:solidFill>
                  <a:prstClr val="black"/>
                </a:solidFill>
              </a:rPr>
              <a:t>rief summary and benefits of feature (ideally three bullets)</a:t>
            </a:r>
          </a:p>
          <a:p>
            <a:pPr lvl="1"/>
            <a:r>
              <a:rPr lang="en-US" dirty="0"/>
              <a:t>Second level</a:t>
            </a:r>
          </a:p>
        </p:txBody>
      </p:sp>
      <p:sp>
        <p:nvSpPr>
          <p:cNvPr id="13" name="Text Placeholder 11"/>
          <p:cNvSpPr>
            <a:spLocks noGrp="1"/>
          </p:cNvSpPr>
          <p:nvPr>
            <p:ph type="body" sz="quarter" idx="11" hasCustomPrompt="1"/>
          </p:nvPr>
        </p:nvSpPr>
        <p:spPr>
          <a:xfrm>
            <a:off x="609600" y="1600200"/>
            <a:ext cx="5080000" cy="838200"/>
          </a:xfrm>
        </p:spPr>
        <p:txBody>
          <a:bodyPr anchor="t"/>
          <a:lstStyle>
            <a:lvl1pPr marL="0" indent="0" algn="l">
              <a:buNone/>
              <a:defRPr sz="2000" b="1" baseline="0"/>
            </a:lvl1pPr>
          </a:lstStyle>
          <a:p>
            <a:pPr lvl="0"/>
            <a:r>
              <a:rPr lang="en-US" dirty="0"/>
              <a:t>Click to add headline</a:t>
            </a:r>
            <a:r>
              <a:rPr lang="en-US" sz="2000" b="1" dirty="0">
                <a:solidFill>
                  <a:prstClr val="black"/>
                </a:solidFill>
              </a:rPr>
              <a:t> providing value of feature</a:t>
            </a:r>
            <a:endParaRPr lang="en-US" dirty="0"/>
          </a:p>
        </p:txBody>
      </p:sp>
      <p:sp>
        <p:nvSpPr>
          <p:cNvPr id="14" name="Text Placeholder 2"/>
          <p:cNvSpPr>
            <a:spLocks noGrp="1"/>
          </p:cNvSpPr>
          <p:nvPr>
            <p:ph type="body" sz="half" idx="12" hasCustomPrompt="1"/>
          </p:nvPr>
        </p:nvSpPr>
        <p:spPr>
          <a:xfrm>
            <a:off x="609600" y="6172200"/>
            <a:ext cx="6096000" cy="533400"/>
          </a:xfrm>
        </p:spPr>
        <p:txBody>
          <a:bodyPr anchor="b" anchorCtr="0"/>
          <a:lstStyle>
            <a:lvl1pPr marL="230188" indent="-228600">
              <a:buClrTx/>
              <a:buSzPct val="125000"/>
              <a:buFont typeface="Courier New" pitchFamily="49" charset="0"/>
              <a:buChar char="»"/>
              <a:defRPr sz="1600" b="0">
                <a:latin typeface="Courier New" pitchFamily="49" charset="0"/>
                <a:cs typeface="Courier New" pitchFamily="49" charset="0"/>
              </a:defRPr>
            </a:lvl1pPr>
          </a:lstStyle>
          <a:p>
            <a:pPr lvl="0"/>
            <a:r>
              <a:rPr lang="en-US" dirty="0"/>
              <a:t>Click to add </a:t>
            </a:r>
            <a:r>
              <a:rPr lang="en-US" sz="1600" dirty="0" err="1">
                <a:latin typeface="Courier New" pitchFamily="49" charset="0"/>
                <a:cs typeface="Courier New" pitchFamily="49" charset="0"/>
              </a:rPr>
              <a:t>product_example_name</a:t>
            </a:r>
            <a:r>
              <a:rPr lang="en-US" sz="1600" dirty="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29284203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914526"/>
            <a:ext cx="10363200" cy="1362075"/>
          </a:xfrm>
        </p:spPr>
        <p:txBody>
          <a:bodyPr anchor="t"/>
          <a:lstStyle>
            <a:lvl1pPr algn="ctr">
              <a:defRPr sz="3200" b="1" cap="none">
                <a:solidFill>
                  <a:schemeClr val="tx2"/>
                </a:solidFill>
              </a:defRPr>
            </a:lvl1pPr>
          </a:lstStyle>
          <a:p>
            <a:r>
              <a:rPr lang="en-US" dirty="0"/>
              <a:t>Click to edit Section Header Title style</a:t>
            </a:r>
          </a:p>
        </p:txBody>
      </p:sp>
    </p:spTree>
    <p:extLst>
      <p:ext uri="{BB962C8B-B14F-4D97-AF65-F5344CB8AC3E}">
        <p14:creationId xmlns:p14="http://schemas.microsoft.com/office/powerpoint/2010/main" val="187907928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906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0"/>
            <a:ext cx="51816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0"/>
            <a:ext cx="51816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41530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1313" lvl="0" indent="-341313">
              <a:buClr>
                <a:schemeClr val="tx2"/>
              </a:buClr>
              <a:buSzPct val="75000"/>
              <a:buFont typeface="Wingdings" pitchFamily="2" charset="2"/>
              <a:buChar char="§"/>
              <a:tabLst>
                <a:tab pos="457200" algn="l"/>
              </a:tabLst>
            </a:pPr>
            <a:r>
              <a:rPr lang="en-US" sz="2400" dirty="0">
                <a:latin typeface="Arial" pitchFamily="34" charset="0"/>
                <a:cs typeface="Arial" pitchFamily="34" charset="0"/>
              </a:rPr>
              <a:t>Edit</a:t>
            </a:r>
            <a:r>
              <a:rPr lang="en-US" sz="2400" baseline="0" dirty="0">
                <a:latin typeface="Arial" pitchFamily="34" charset="0"/>
                <a:cs typeface="Arial" pitchFamily="34" charset="0"/>
              </a:rPr>
              <a:t> in Slide Master view to e</a:t>
            </a:r>
            <a:r>
              <a:rPr lang="en-US" sz="2400" dirty="0">
                <a:latin typeface="Arial" pitchFamily="34" charset="0"/>
                <a:cs typeface="Arial" pitchFamily="34" charset="0"/>
              </a:rPr>
              <a:t>nter agenda items</a:t>
            </a:r>
          </a:p>
          <a:p>
            <a:pPr marL="341313" lvl="0" indent="-341313">
              <a:buClr>
                <a:schemeClr val="tx2"/>
              </a:buClr>
              <a:buSzPct val="75000"/>
              <a:buFont typeface="Wingdings" pitchFamily="2" charset="2"/>
              <a:buChar char="§"/>
              <a:tabLst>
                <a:tab pos="457200" algn="l"/>
              </a:tabLst>
            </a:pPr>
            <a:r>
              <a:rPr lang="en-US" sz="2400" dirty="0">
                <a:latin typeface="Arial" pitchFamily="34" charset="0"/>
                <a:cs typeface="Arial" pitchFamily="34" charset="0"/>
              </a:rPr>
              <a:t>Bullet 2</a:t>
            </a:r>
          </a:p>
          <a:p>
            <a:pPr marL="341313" lvl="0" indent="-341313">
              <a:buClr>
                <a:schemeClr val="tx2"/>
              </a:buClr>
              <a:buSzPct val="75000"/>
              <a:buFont typeface="Wingdings" pitchFamily="2" charset="2"/>
              <a:buChar char="§"/>
              <a:tabLst>
                <a:tab pos="457200" algn="l"/>
              </a:tabLst>
            </a:pPr>
            <a:r>
              <a:rPr lang="en-US" sz="2400" dirty="0">
                <a:latin typeface="Arial" pitchFamily="34" charset="0"/>
                <a:cs typeface="Arial" pitchFamily="34" charset="0"/>
              </a:rPr>
              <a:t>Bullet</a:t>
            </a:r>
            <a:r>
              <a:rPr lang="en-US" sz="2400" baseline="0" dirty="0">
                <a:latin typeface="Arial" pitchFamily="34" charset="0"/>
                <a:cs typeface="Arial" pitchFamily="34" charset="0"/>
              </a:rPr>
              <a:t> 3</a:t>
            </a:r>
          </a:p>
          <a:p>
            <a:pPr marL="341313" lvl="0" indent="-341313">
              <a:buClr>
                <a:schemeClr val="tx2"/>
              </a:buClr>
              <a:buSzPct val="75000"/>
              <a:buFont typeface="Wingdings" pitchFamily="2" charset="2"/>
              <a:buChar char="§"/>
              <a:tabLst>
                <a:tab pos="457200" algn="l"/>
              </a:tabLst>
            </a:pPr>
            <a:r>
              <a:rPr lang="en-US" sz="2400" baseline="0" dirty="0">
                <a:latin typeface="Arial" pitchFamily="34" charset="0"/>
                <a:cs typeface="Arial" pitchFamily="34" charset="0"/>
              </a:rPr>
              <a:t>Bullet 4</a:t>
            </a:r>
          </a:p>
          <a:p>
            <a:pPr marL="341313" lvl="0" indent="-341313">
              <a:buClr>
                <a:schemeClr val="tx2"/>
              </a:buClr>
              <a:buSzPct val="75000"/>
              <a:buFont typeface="Wingdings" pitchFamily="2" charset="2"/>
              <a:buChar char="§"/>
              <a:tabLst>
                <a:tab pos="457200" algn="l"/>
              </a:tabLst>
            </a:pPr>
            <a:endParaRPr lang="en-US" sz="2400" dirty="0">
              <a:latin typeface="Arial" pitchFamily="34" charset="0"/>
              <a:cs typeface="Arial" pitchFamily="34" charset="0"/>
            </a:endParaRPr>
          </a:p>
        </p:txBody>
      </p:sp>
      <p:sp>
        <p:nvSpPr>
          <p:cNvPr id="5" name="Text Box 16"/>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Arial" pitchFamily="34" charset="0"/>
                <a:cs typeface="Arial" pitchFamily="34" charset="0"/>
              </a:rPr>
              <a:t>Edit in Slide</a:t>
            </a:r>
            <a:r>
              <a:rPr lang="en-US" sz="2800" b="1" baseline="0" dirty="0">
                <a:solidFill>
                  <a:schemeClr val="tx2"/>
                </a:solidFill>
                <a:latin typeface="Arial" pitchFamily="34" charset="0"/>
                <a:cs typeface="Arial" pitchFamily="34" charset="0"/>
              </a:rPr>
              <a:t> Master view to e</a:t>
            </a:r>
            <a:r>
              <a:rPr lang="en-US" sz="2800" b="1" dirty="0">
                <a:solidFill>
                  <a:schemeClr val="tx2"/>
                </a:solidFill>
                <a:latin typeface="Arial" pitchFamily="34" charset="0"/>
                <a:cs typeface="Arial" pitchFamily="34" charset="0"/>
              </a:rPr>
              <a:t>nter agenda</a:t>
            </a:r>
            <a:r>
              <a:rPr lang="en-US" sz="2800" b="1" baseline="0" dirty="0">
                <a:solidFill>
                  <a:schemeClr val="tx2"/>
                </a:solidFill>
                <a:latin typeface="Arial" pitchFamily="34" charset="0"/>
                <a:cs typeface="Arial" pitchFamily="34" charset="0"/>
              </a:rPr>
              <a:t> title</a:t>
            </a:r>
            <a:endParaRPr lang="en-US" sz="28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1126690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endParaRPr lang="en-US" dirty="0"/>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1">
                <a:solidFill>
                  <a:schemeClr val="tx2"/>
                </a:solidFill>
              </a:defRPr>
            </a:lvl1pPr>
          </a:lstStyle>
          <a:p>
            <a:r>
              <a:rPr lang="en-US"/>
              <a:t>Click to edit Master title style</a:t>
            </a:r>
            <a:endParaRPr lang="en-US" dirty="0"/>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dirty="0"/>
              <a:t>Click to add b</a:t>
            </a:r>
            <a:r>
              <a:rPr lang="en-US" sz="1805" dirty="0">
                <a:solidFill>
                  <a:prstClr val="black"/>
                </a:solidFill>
              </a:rPr>
              <a:t>rief summary and benefits of feature (ideally three bullets)</a:t>
            </a:r>
          </a:p>
          <a:p>
            <a:pPr lvl="1"/>
            <a:r>
              <a:rPr lang="en-US" dirty="0"/>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1" baseline="0"/>
            </a:lvl1pPr>
          </a:lstStyle>
          <a:p>
            <a:pPr lvl="0"/>
            <a:r>
              <a:rPr lang="en-US" dirty="0"/>
              <a:t>Click to add headline</a:t>
            </a:r>
            <a:r>
              <a:rPr lang="en-US" sz="2005" b="1" dirty="0">
                <a:solidFill>
                  <a:prstClr val="black"/>
                </a:solidFill>
              </a:rPr>
              <a:t> providing value of feature</a:t>
            </a:r>
            <a:endParaRPr lang="en-US" dirty="0"/>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dirty="0"/>
              <a:t>Click to add </a:t>
            </a:r>
            <a:r>
              <a:rPr lang="en-US" sz="1604" dirty="0" err="1">
                <a:latin typeface="Courier New" pitchFamily="49" charset="0"/>
                <a:cs typeface="Courier New" pitchFamily="49" charset="0"/>
              </a:rPr>
              <a:t>product_example_name</a:t>
            </a:r>
            <a:r>
              <a:rPr lang="en-US" sz="1604" dirty="0">
                <a:latin typeface="Courier New" pitchFamily="49" charset="0"/>
                <a:cs typeface="Courier New" pitchFamily="49" charset="0"/>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1" cap="none">
                <a:solidFill>
                  <a:schemeClr val="tx2"/>
                </a:solidFill>
              </a:defRPr>
            </a:lvl1pPr>
          </a:lstStyle>
          <a:p>
            <a:r>
              <a:rPr lang="en-US" dirty="0"/>
              <a:t>Click to edit Section Header Title style</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endParaRPr lang="en-US" dirty="0"/>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dirty="0">
                <a:latin typeface="Arial" pitchFamily="34" charset="0"/>
                <a:cs typeface="Arial" pitchFamily="34" charset="0"/>
              </a:rPr>
              <a:t>Edit</a:t>
            </a:r>
            <a:r>
              <a:rPr lang="en-US" sz="2400" baseline="0" dirty="0">
                <a:latin typeface="Arial" pitchFamily="34" charset="0"/>
                <a:cs typeface="Arial" pitchFamily="34" charset="0"/>
              </a:rPr>
              <a:t> in Slide Master view to e</a:t>
            </a:r>
            <a:r>
              <a:rPr lang="en-US" sz="2400" dirty="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dirty="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dirty="0">
                <a:latin typeface="Arial" pitchFamily="34" charset="0"/>
                <a:cs typeface="Arial" pitchFamily="34" charset="0"/>
              </a:rPr>
              <a:t>Bullet</a:t>
            </a:r>
            <a:r>
              <a:rPr lang="en-US" sz="2400" baseline="0" dirty="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dirty="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dirty="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Arial" pitchFamily="34" charset="0"/>
                <a:cs typeface="Arial" pitchFamily="34" charset="0"/>
              </a:rPr>
              <a:t>Edit in Slide</a:t>
            </a:r>
            <a:r>
              <a:rPr lang="en-US" sz="2800" b="1" baseline="0" dirty="0">
                <a:solidFill>
                  <a:schemeClr val="tx2"/>
                </a:solidFill>
                <a:latin typeface="Arial" pitchFamily="34" charset="0"/>
                <a:cs typeface="Arial" pitchFamily="34" charset="0"/>
              </a:rPr>
              <a:t> Master view to e</a:t>
            </a:r>
            <a:r>
              <a:rPr lang="en-US" sz="2800" b="1" dirty="0">
                <a:solidFill>
                  <a:schemeClr val="tx2"/>
                </a:solidFill>
                <a:latin typeface="Arial" pitchFamily="34" charset="0"/>
                <a:cs typeface="Arial" pitchFamily="34" charset="0"/>
              </a:rPr>
              <a:t>nter agenda</a:t>
            </a:r>
            <a:r>
              <a:rPr lang="en-US" sz="2800" b="1" baseline="0" dirty="0">
                <a:solidFill>
                  <a:schemeClr val="tx2"/>
                </a:solidFill>
                <a:latin typeface="Arial" pitchFamily="34" charset="0"/>
                <a:cs typeface="Arial" pitchFamily="34" charset="0"/>
              </a:rPr>
              <a:t> title</a:t>
            </a:r>
            <a:endParaRPr lang="en-US" sz="2800" b="1" dirty="0">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bluemesh.jpg"/>
          <p:cNvPicPr>
            <a:picLocks noChangeAspect="1"/>
          </p:cNvPicPr>
          <p:nvPr userDrawn="1"/>
        </p:nvPicPr>
        <p:blipFill>
          <a:blip r:embed="rId2" cstate="print"/>
          <a:stretch>
            <a:fillRect/>
          </a:stretch>
        </p:blipFill>
        <p:spPr>
          <a:xfrm>
            <a:off x="-3381" y="192"/>
            <a:ext cx="12193349" cy="6870191"/>
          </a:xfrm>
          <a:prstGeom prst="rect">
            <a:avLst/>
          </a:prstGeom>
        </p:spPr>
      </p:pic>
      <p:sp>
        <p:nvSpPr>
          <p:cNvPr id="21" name="Title 1"/>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endParaRPr lang="en-US" dirty="0"/>
          </a:p>
        </p:txBody>
      </p:sp>
      <p:sp>
        <p:nvSpPr>
          <p:cNvPr id="22" name="Subtitle 2"/>
          <p:cNvSpPr>
            <a:spLocks noGrp="1"/>
          </p:cNvSpPr>
          <p:nvPr>
            <p:ph type="subTitle" idx="1"/>
          </p:nvPr>
        </p:nvSpPr>
        <p:spPr>
          <a:xfrm>
            <a:off x="914400" y="3203576"/>
            <a:ext cx="10363200" cy="987425"/>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userDrawn="1"/>
        </p:nvSpPr>
        <p:spPr>
          <a:xfrm>
            <a:off x="9635211" y="6527629"/>
            <a:ext cx="2438400" cy="246221"/>
          </a:xfrm>
          <a:prstGeom prst="rect">
            <a:avLst/>
          </a:prstGeom>
          <a:noFill/>
        </p:spPr>
        <p:txBody>
          <a:bodyPr wrap="square" rtlCol="0">
            <a:spAutoFit/>
          </a:bodyPr>
          <a:lstStyle/>
          <a:p>
            <a:r>
              <a:rPr lang="en-US" sz="1000" dirty="0">
                <a:solidFill>
                  <a:schemeClr val="bg1"/>
                </a:solidFill>
                <a:latin typeface="Arial" pitchFamily="34" charset="0"/>
                <a:cs typeface="Arial" pitchFamily="34" charset="0"/>
              </a:rPr>
              <a:t>© 2014 The MathWorks, Inc.</a:t>
            </a:r>
          </a:p>
        </p:txBody>
      </p:sp>
      <p:cxnSp>
        <p:nvCxnSpPr>
          <p:cNvPr id="26" name="Straight Connector 25"/>
          <p:cNvCxnSpPr/>
          <p:nvPr userDrawn="1"/>
        </p:nvCxnSpPr>
        <p:spPr>
          <a:xfrm>
            <a:off x="0" y="4333875"/>
            <a:ext cx="12192000"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35890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dirty="0">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63" r:id="rId5"/>
    <p:sldLayoutId id="2147483651" r:id="rId6"/>
    <p:sldLayoutId id="2147483652" r:id="rId7"/>
    <p:sldLayoutId id="2147483664" r:id="rId8"/>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hf hdr="0" ftr="0" dt="0"/>
  <p:txStyles>
    <p:titleStyle>
      <a:lvl1pPr algn="l" defTabSz="91668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769600" cy="990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769600" cy="46482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pic>
        <p:nvPicPr>
          <p:cNvPr id="9" name="Picture 8" descr="logo647.png"/>
          <p:cNvPicPr>
            <a:picLocks noChangeAspect="1"/>
          </p:cNvPicPr>
          <p:nvPr/>
        </p:nvPicPr>
        <p:blipFill>
          <a:blip r:embed="rId10" cstate="print"/>
          <a:stretch>
            <a:fillRect/>
          </a:stretch>
        </p:blipFill>
        <p:spPr>
          <a:xfrm>
            <a:off x="9966272" y="47716"/>
            <a:ext cx="2082800" cy="424983"/>
          </a:xfrm>
          <a:prstGeom prst="rect">
            <a:avLst/>
          </a:prstGeom>
        </p:spPr>
      </p:pic>
      <p:cxnSp>
        <p:nvCxnSpPr>
          <p:cNvPr id="11" name="Straight Connector 11"/>
          <p:cNvCxnSpPr/>
          <p:nvPr/>
        </p:nvCxnSpPr>
        <p:spPr>
          <a:xfrm rot="10800000" flipV="1">
            <a:off x="304801" y="246870"/>
            <a:ext cx="9355820" cy="270628"/>
          </a:xfrm>
          <a:prstGeom prst="bentConnector3">
            <a:avLst>
              <a:gd name="adj1" fmla="val 99917"/>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82400" y="6484951"/>
            <a:ext cx="609600" cy="381001"/>
          </a:xfrm>
          <a:prstGeom prst="rect">
            <a:avLst/>
          </a:prstGeom>
          <a:noFill/>
          <a:ln w="12700">
            <a:noFill/>
          </a:ln>
        </p:spPr>
        <p:txBody>
          <a:bodyPr wrap="square" anchor="ctr">
            <a:noAutofit/>
          </a:bodyPr>
          <a:lstStyle/>
          <a:p>
            <a:pPr algn="ctr"/>
            <a:fld id="{47FBD1EF-0801-4063-B668-C71608ACC70F}" type="slidenum">
              <a:rPr kumimoji="0" lang="en-US" sz="1200"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0" b="1" dirty="0">
              <a:solidFill>
                <a:schemeClr val="tx2"/>
              </a:solidFill>
            </a:endParaRPr>
          </a:p>
        </p:txBody>
      </p:sp>
    </p:spTree>
    <p:extLst>
      <p:ext uri="{BB962C8B-B14F-4D97-AF65-F5344CB8AC3E}">
        <p14:creationId xmlns:p14="http://schemas.microsoft.com/office/powerpoint/2010/main" val="11083025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hf hdr="0" ftr="0" dt="0"/>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5.tiff"/><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2.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2" y="3620871"/>
            <a:ext cx="7079131" cy="1200329"/>
          </a:xfrm>
          <a:prstGeom prst="rect">
            <a:avLst/>
          </a:prstGeom>
        </p:spPr>
        <p:txBody>
          <a:bodyPr wrap="square">
            <a:spAutoFit/>
          </a:bodyPr>
          <a:lstStyle/>
          <a:p>
            <a:r>
              <a:rPr lang="en-US" sz="3600" i="1" dirty="0">
                <a:solidFill>
                  <a:prstClr val="white"/>
                </a:solidFill>
                <a:latin typeface="Arial" pitchFamily="34" charset="0"/>
                <a:cs typeface="Arial" pitchFamily="34" charset="0"/>
              </a:rPr>
              <a:t>The Language of </a:t>
            </a:r>
            <a:br>
              <a:rPr lang="en-US" sz="3600" i="1" dirty="0">
                <a:solidFill>
                  <a:prstClr val="white"/>
                </a:solidFill>
                <a:latin typeface="Arial" pitchFamily="34" charset="0"/>
                <a:cs typeface="Arial" pitchFamily="34" charset="0"/>
              </a:rPr>
            </a:br>
            <a:r>
              <a:rPr lang="en-US" sz="3600" i="1" dirty="0">
                <a:solidFill>
                  <a:prstClr val="white"/>
                </a:solidFill>
                <a:latin typeface="Arial" pitchFamily="34" charset="0"/>
                <a:cs typeface="Arial" pitchFamily="34" charset="0"/>
              </a:rPr>
              <a:t>Technical Computing</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386" y="1950293"/>
            <a:ext cx="4771099" cy="9453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441"/>
            <a:ext cx="12249666" cy="70464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9073" y="6449405"/>
            <a:ext cx="1796451" cy="35885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671" y="118126"/>
            <a:ext cx="4771107" cy="1363173"/>
          </a:xfrm>
          <a:prstGeom prst="rect">
            <a:avLst/>
          </a:prstGeom>
        </p:spPr>
      </p:pic>
      <p:sp>
        <p:nvSpPr>
          <p:cNvPr id="10" name="Title 1"/>
          <p:cNvSpPr>
            <a:spLocks noGrp="1"/>
          </p:cNvSpPr>
          <p:nvPr>
            <p:ph type="title"/>
          </p:nvPr>
        </p:nvSpPr>
        <p:spPr>
          <a:xfrm>
            <a:off x="-1" y="1608143"/>
            <a:ext cx="8958177" cy="752474"/>
          </a:xfrm>
        </p:spPr>
        <p:txBody>
          <a:bodyPr>
            <a:noAutofit/>
          </a:bodyPr>
          <a:lstStyle/>
          <a:p>
            <a:r>
              <a:rPr lang="en-US" b="0" spc="-150" dirty="0">
                <a:solidFill>
                  <a:schemeClr val="bg1"/>
                </a:solidFill>
                <a:latin typeface="+mj-lt"/>
              </a:rPr>
              <a:t>Available for all Faculty, Researchers &amp; Students</a:t>
            </a:r>
          </a:p>
        </p:txBody>
      </p:sp>
      <p:sp>
        <p:nvSpPr>
          <p:cNvPr id="12" name="Content Placeholder 2"/>
          <p:cNvSpPr txBox="1">
            <a:spLocks/>
          </p:cNvSpPr>
          <p:nvPr/>
        </p:nvSpPr>
        <p:spPr>
          <a:xfrm>
            <a:off x="421639" y="2337378"/>
            <a:ext cx="6351522" cy="1156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1"/>
              </a:buClr>
              <a:buSzPct val="75000"/>
              <a:buNone/>
              <a:tabLst>
                <a:tab pos="2003425" algn="l"/>
              </a:tabLst>
              <a:defRPr/>
            </a:pPr>
            <a:r>
              <a:rPr lang="en-US" sz="1800" dirty="0">
                <a:solidFill>
                  <a:srgbClr val="FFFF00"/>
                </a:solidFill>
                <a:latin typeface="Arial" pitchFamily="34" charset="0"/>
                <a:cs typeface="Arial" pitchFamily="34" charset="0"/>
              </a:rPr>
              <a:t>Use the latest versions of MATLAB, Simulink, and add-on products to support your coursework and research.  </a:t>
            </a:r>
          </a:p>
        </p:txBody>
      </p:sp>
      <p:sp>
        <p:nvSpPr>
          <p:cNvPr id="18" name="TextBox 17"/>
          <p:cNvSpPr txBox="1"/>
          <p:nvPr/>
        </p:nvSpPr>
        <p:spPr>
          <a:xfrm>
            <a:off x="152400" y="6274714"/>
            <a:ext cx="10406182" cy="338554"/>
          </a:xfrm>
          <a:prstGeom prst="rect">
            <a:avLst/>
          </a:prstGeom>
          <a:noFill/>
        </p:spPr>
        <p:txBody>
          <a:bodyPr wrap="none" rtlCol="0">
            <a:spAutoFit/>
          </a:bodyPr>
          <a:lstStyle/>
          <a:p>
            <a:pPr>
              <a:buClr>
                <a:schemeClr val="bg1"/>
              </a:buClr>
              <a:buSzPct val="75000"/>
              <a:tabLst>
                <a:tab pos="2003425" algn="l"/>
              </a:tabLst>
              <a:defRPr/>
            </a:pPr>
            <a:r>
              <a:rPr lang="en-US" sz="1600" b="1" dirty="0">
                <a:solidFill>
                  <a:srgbClr val="FFFF00"/>
                </a:solidFill>
                <a:latin typeface="Arial" pitchFamily="34" charset="0"/>
                <a:cs typeface="Arial" pitchFamily="34" charset="0"/>
              </a:rPr>
              <a:t>Get Access: </a:t>
            </a:r>
            <a:r>
              <a:rPr lang="en-US" sz="1600" b="1" dirty="0">
                <a:solidFill>
                  <a:schemeClr val="bg1"/>
                </a:solidFill>
                <a:latin typeface="Arial" pitchFamily="34" charset="0"/>
                <a:cs typeface="Arial" pitchFamily="34" charset="0"/>
              </a:rPr>
              <a:t>https://www.mathworks.com/academia/tah-portal/sona-college-of-technology-31285046.html</a:t>
            </a:r>
            <a:endParaRPr lang="en-US" sz="1200" b="1" dirty="0">
              <a:solidFill>
                <a:schemeClr val="bg1"/>
              </a:solidFill>
              <a:latin typeface="Arial" pitchFamily="34" charset="0"/>
              <a:cs typeface="Arial" pitchFamily="34" charset="0"/>
            </a:endParaRPr>
          </a:p>
        </p:txBody>
      </p:sp>
      <p:sp>
        <p:nvSpPr>
          <p:cNvPr id="13" name="Content Placeholder 2"/>
          <p:cNvSpPr txBox="1">
            <a:spLocks/>
          </p:cNvSpPr>
          <p:nvPr/>
        </p:nvSpPr>
        <p:spPr>
          <a:xfrm>
            <a:off x="942972" y="3123064"/>
            <a:ext cx="5115477"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1"/>
              </a:buClr>
              <a:buSzPct val="75000"/>
              <a:buNone/>
              <a:tabLst>
                <a:tab pos="2003425" algn="l"/>
              </a:tabLst>
              <a:defRPr/>
            </a:pPr>
            <a:r>
              <a:rPr lang="en-US" sz="2000" b="1" dirty="0">
                <a:solidFill>
                  <a:schemeClr val="bg1"/>
                </a:solidFill>
                <a:latin typeface="Arial" pitchFamily="34" charset="0"/>
                <a:cs typeface="Arial" pitchFamily="34" charset="0"/>
              </a:rPr>
              <a:t>Application Areas include:</a:t>
            </a:r>
          </a:p>
          <a:p>
            <a:r>
              <a:rPr lang="en-US" sz="2000" dirty="0">
                <a:solidFill>
                  <a:schemeClr val="bg1"/>
                </a:solidFill>
              </a:rPr>
              <a:t>Math and Statistics</a:t>
            </a:r>
          </a:p>
          <a:p>
            <a:pPr lvl="0"/>
            <a:r>
              <a:rPr lang="nl-NL" sz="2000" dirty="0">
                <a:solidFill>
                  <a:schemeClr val="bg1"/>
                </a:solidFill>
              </a:rPr>
              <a:t>Embedded Systems</a:t>
            </a:r>
            <a:endParaRPr lang="en-US" sz="2000" dirty="0">
              <a:solidFill>
                <a:schemeClr val="bg1"/>
              </a:solidFill>
            </a:endParaRPr>
          </a:p>
          <a:p>
            <a:pPr lvl="0"/>
            <a:r>
              <a:rPr lang="nl-NL" sz="2000" dirty="0">
                <a:solidFill>
                  <a:schemeClr val="bg1"/>
                </a:solidFill>
              </a:rPr>
              <a:t>Control Systems</a:t>
            </a:r>
            <a:endParaRPr lang="en-US" sz="2000" dirty="0">
              <a:solidFill>
                <a:schemeClr val="bg1"/>
              </a:solidFill>
            </a:endParaRPr>
          </a:p>
          <a:p>
            <a:pPr lvl="0"/>
            <a:r>
              <a:rPr lang="nl-NL" sz="2000" dirty="0">
                <a:solidFill>
                  <a:schemeClr val="bg1"/>
                </a:solidFill>
              </a:rPr>
              <a:t>Digital Signal Processing</a:t>
            </a:r>
            <a:endParaRPr lang="en-US" sz="2000" dirty="0">
              <a:solidFill>
                <a:schemeClr val="bg1"/>
              </a:solidFill>
            </a:endParaRPr>
          </a:p>
          <a:p>
            <a:pPr lvl="0"/>
            <a:r>
              <a:rPr lang="nl-NL" sz="2000" dirty="0">
                <a:solidFill>
                  <a:schemeClr val="bg1"/>
                </a:solidFill>
              </a:rPr>
              <a:t>Communications Systems</a:t>
            </a:r>
            <a:endParaRPr lang="en-US" sz="2000" dirty="0">
              <a:solidFill>
                <a:schemeClr val="bg1"/>
              </a:solidFill>
            </a:endParaRPr>
          </a:p>
          <a:p>
            <a:pPr lvl="0"/>
            <a:r>
              <a:rPr lang="nl-NL" sz="2000" dirty="0">
                <a:solidFill>
                  <a:schemeClr val="bg1"/>
                </a:solidFill>
              </a:rPr>
              <a:t>Image Processing and Computer Vision</a:t>
            </a:r>
            <a:endParaRPr lang="en-US" sz="2000" dirty="0">
              <a:solidFill>
                <a:schemeClr val="bg1"/>
              </a:solidFill>
            </a:endParaRPr>
          </a:p>
          <a:p>
            <a:pPr lvl="0"/>
            <a:r>
              <a:rPr lang="nl-NL" sz="2000" dirty="0">
                <a:solidFill>
                  <a:schemeClr val="bg1"/>
                </a:solidFill>
              </a:rPr>
              <a:t>FPGA Design and Codesign</a:t>
            </a:r>
            <a:endParaRPr lang="en-US" sz="2000" dirty="0">
              <a:solidFill>
                <a:schemeClr val="bg1"/>
              </a:solidFill>
            </a:endParaRPr>
          </a:p>
          <a:p>
            <a:endParaRPr lang="en-US" sz="1800" dirty="0">
              <a:solidFill>
                <a:schemeClr val="bg1"/>
              </a:solidFill>
              <a:latin typeface="Arial" pitchFamily="34" charset="0"/>
              <a:cs typeface="Arial" pitchFamily="34" charset="0"/>
            </a:endParaRPr>
          </a:p>
        </p:txBody>
      </p:sp>
      <p:pic>
        <p:nvPicPr>
          <p:cNvPr id="4" name="Picture 3" descr="A close up of text on a black surface&#10;&#10;Description automatically generated">
            <a:extLst>
              <a:ext uri="{FF2B5EF4-FFF2-40B4-BE49-F238E27FC236}">
                <a16:creationId xmlns:a16="http://schemas.microsoft.com/office/drawing/2014/main" id="{806BC6BF-7E32-483C-B7FE-AC6ECD3DF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3823" y="5077949"/>
            <a:ext cx="1321714" cy="1321714"/>
          </a:xfrm>
          <a:prstGeom prst="rect">
            <a:avLst/>
          </a:prstGeom>
        </p:spPr>
      </p:pic>
      <p:pic>
        <p:nvPicPr>
          <p:cNvPr id="8" name="Picture 7">
            <a:extLst>
              <a:ext uri="{FF2B5EF4-FFF2-40B4-BE49-F238E27FC236}">
                <a16:creationId xmlns:a16="http://schemas.microsoft.com/office/drawing/2014/main" id="{116C4F87-0241-4511-A11F-7B3E51A49880}"/>
              </a:ext>
            </a:extLst>
          </p:cNvPr>
          <p:cNvPicPr>
            <a:picLocks noChangeAspect="1"/>
          </p:cNvPicPr>
          <p:nvPr/>
        </p:nvPicPr>
        <p:blipFill>
          <a:blip r:embed="rId7"/>
          <a:stretch>
            <a:fillRect/>
          </a:stretch>
        </p:blipFill>
        <p:spPr>
          <a:xfrm>
            <a:off x="9601819" y="212648"/>
            <a:ext cx="2063299" cy="15818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4927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4500"/>
                            </p:stCondLst>
                            <p:childTnLst>
                              <p:par>
                                <p:cTn id="12" presetID="10" presetClass="exit" presetSubtype="0" fill="hold" grpId="1" nodeType="afterEffect">
                                  <p:stCondLst>
                                    <p:cond delay="1500"/>
                                  </p:stCondLst>
                                  <p:childTnLst>
                                    <p:animEffect transition="out" filter="fade">
                                      <p:cBhvr>
                                        <p:cTn id="13" dur="2000"/>
                                        <p:tgtEl>
                                          <p:spTgt spid="11"/>
                                        </p:tgtEl>
                                      </p:cBhvr>
                                    </p:animEffect>
                                    <p:set>
                                      <p:cBhvr>
                                        <p:cTn id="14" dur="1" fill="hold">
                                          <p:stCondLst>
                                            <p:cond delay="1999"/>
                                          </p:stCondLst>
                                        </p:cTn>
                                        <p:tgtEl>
                                          <p:spTgt spid="11"/>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2000"/>
                                        <p:tgtEl>
                                          <p:spTgt spid="20"/>
                                        </p:tgtEl>
                                      </p:cBhvr>
                                    </p:animEffect>
                                    <p:set>
                                      <p:cBhvr>
                                        <p:cTn id="1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Customers</a:t>
            </a:r>
          </a:p>
        </p:txBody>
      </p:sp>
      <p:sp>
        <p:nvSpPr>
          <p:cNvPr id="4" name="Content Placeholder 3">
            <a:extLst>
              <a:ext uri="{FF2B5EF4-FFF2-40B4-BE49-F238E27FC236}">
                <a16:creationId xmlns:a16="http://schemas.microsoft.com/office/drawing/2014/main" id="{314E960F-733B-4181-AC92-2A9FAAEBF1B1}"/>
              </a:ext>
            </a:extLst>
          </p:cNvPr>
          <p:cNvSpPr>
            <a:spLocks noGrp="1"/>
          </p:cNvSpPr>
          <p:nvPr>
            <p:ph idx="1"/>
          </p:nvPr>
        </p:nvSpPr>
        <p:spPr>
          <a:xfrm>
            <a:off x="621922" y="1754659"/>
            <a:ext cx="10769600" cy="4648200"/>
          </a:xfrm>
        </p:spPr>
        <p:txBody>
          <a:bodyPr/>
          <a:lstStyle/>
          <a:p>
            <a:r>
              <a:rPr lang="en-US" dirty="0"/>
              <a:t>Millions of engineers and scientists worldwide use MATLAB and Simulink.</a:t>
            </a:r>
          </a:p>
        </p:txBody>
      </p:sp>
      <p:grpSp>
        <p:nvGrpSpPr>
          <p:cNvPr id="16" name="Group 15">
            <a:extLst>
              <a:ext uri="{FF2B5EF4-FFF2-40B4-BE49-F238E27FC236}">
                <a16:creationId xmlns:a16="http://schemas.microsoft.com/office/drawing/2014/main" id="{97114F5B-5ABF-48C7-B003-4DC1C3AABE07}"/>
              </a:ext>
            </a:extLst>
          </p:cNvPr>
          <p:cNvGrpSpPr/>
          <p:nvPr/>
        </p:nvGrpSpPr>
        <p:grpSpPr>
          <a:xfrm>
            <a:off x="6262896" y="4238498"/>
            <a:ext cx="2593027" cy="1952936"/>
            <a:chOff x="3319985" y="4522345"/>
            <a:chExt cx="2593027" cy="1952936"/>
          </a:xfrm>
        </p:grpSpPr>
        <p:sp>
          <p:nvSpPr>
            <p:cNvPr id="24" name="Rectangle 23">
              <a:extLst>
                <a:ext uri="{FF2B5EF4-FFF2-40B4-BE49-F238E27FC236}">
                  <a16:creationId xmlns:a16="http://schemas.microsoft.com/office/drawing/2014/main" id="{24671191-5809-4A4D-A468-79965E19FD50}"/>
                </a:ext>
              </a:extLst>
            </p:cNvPr>
            <p:cNvSpPr/>
            <p:nvPr/>
          </p:nvSpPr>
          <p:spPr>
            <a:xfrm>
              <a:off x="3319985" y="5890506"/>
              <a:ext cx="2593027" cy="584775"/>
            </a:xfrm>
            <a:prstGeom prst="rect">
              <a:avLst/>
            </a:prstGeom>
          </p:spPr>
          <p:txBody>
            <a:bodyPr wrap="square" lIns="0" rIns="0">
              <a:spAutoFit/>
            </a:bodyPr>
            <a:lstStyle/>
            <a:p>
              <a:pPr algn="ctr">
                <a:spcAft>
                  <a:spcPts val="400"/>
                </a:spcAft>
                <a:tabLst>
                  <a:tab pos="1544638" algn="l"/>
                </a:tabLst>
              </a:pPr>
              <a:r>
                <a:rPr lang="en-US" sz="1600" b="1" dirty="0">
                  <a:solidFill>
                    <a:srgbClr val="636569"/>
                  </a:solidFill>
                  <a:latin typeface="Arial" panose="020B0604020202020204" pitchFamily="34" charset="0"/>
                </a:rPr>
                <a:t>All of the top 10</a:t>
              </a:r>
              <a:br>
                <a:rPr lang="en-US" sz="1600" b="1" dirty="0">
                  <a:solidFill>
                    <a:srgbClr val="636569"/>
                  </a:solidFill>
                  <a:latin typeface="Arial" panose="020B0604020202020204" pitchFamily="34" charset="0"/>
                </a:rPr>
              </a:br>
              <a:r>
                <a:rPr lang="en-US" sz="1600" b="1" dirty="0">
                  <a:solidFill>
                    <a:srgbClr val="636569"/>
                  </a:solidFill>
                  <a:latin typeface="Arial" panose="020B0604020202020204" pitchFamily="34" charset="0"/>
                </a:rPr>
                <a:t>aerospace companies</a:t>
              </a:r>
              <a:r>
                <a:rPr lang="en-US" sz="1200" baseline="40000" dirty="0">
                  <a:solidFill>
                    <a:srgbClr val="636569"/>
                  </a:solidFill>
                  <a:latin typeface="Arial" panose="020B0604020202020204" pitchFamily="34" charset="0"/>
                </a:rPr>
                <a:t>2</a:t>
              </a:r>
              <a:endParaRPr lang="en-US" sz="1200" b="1" dirty="0">
                <a:solidFill>
                  <a:srgbClr val="636569"/>
                </a:solidFill>
                <a:latin typeface="Arial" panose="020B0604020202020204" pitchFamily="34" charset="0"/>
              </a:endParaRPr>
            </a:p>
          </p:txBody>
        </p:sp>
        <p:pic>
          <p:nvPicPr>
            <p:cNvPr id="46" name="Graphic 45">
              <a:extLst>
                <a:ext uri="{FF2B5EF4-FFF2-40B4-BE49-F238E27FC236}">
                  <a16:creationId xmlns:a16="http://schemas.microsoft.com/office/drawing/2014/main" id="{17D396F7-D128-4C90-9C19-A91F338E6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340" y="4522345"/>
              <a:ext cx="1645920" cy="1645920"/>
            </a:xfrm>
            <a:prstGeom prst="rect">
              <a:avLst/>
            </a:prstGeom>
          </p:spPr>
        </p:pic>
      </p:grpSp>
      <p:pic>
        <p:nvPicPr>
          <p:cNvPr id="14" name="Picture 14" descr="Image result for blue origin space capsule">
            <a:extLst>
              <a:ext uri="{FF2B5EF4-FFF2-40B4-BE49-F238E27FC236}">
                <a16:creationId xmlns:a16="http://schemas.microsoft.com/office/drawing/2014/main" id="{BEEF197B-2428-41B6-92CA-CCBAF0DE0E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469" b="33572"/>
          <a:stretch/>
        </p:blipFill>
        <p:spPr bwMode="auto">
          <a:xfrm>
            <a:off x="-9144" y="0"/>
            <a:ext cx="12201144" cy="274525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BFD54B55-A170-4E37-AB95-3C3779F05DA6}"/>
              </a:ext>
            </a:extLst>
          </p:cNvPr>
          <p:cNvGrpSpPr/>
          <p:nvPr/>
        </p:nvGrpSpPr>
        <p:grpSpPr>
          <a:xfrm>
            <a:off x="3333646" y="4286624"/>
            <a:ext cx="2377440" cy="1910279"/>
            <a:chOff x="335265" y="4538387"/>
            <a:chExt cx="2377440" cy="1910279"/>
          </a:xfrm>
        </p:grpSpPr>
        <p:pic>
          <p:nvPicPr>
            <p:cNvPr id="3" name="Graphic 2">
              <a:extLst>
                <a:ext uri="{FF2B5EF4-FFF2-40B4-BE49-F238E27FC236}">
                  <a16:creationId xmlns:a16="http://schemas.microsoft.com/office/drawing/2014/main" id="{83D3F7E5-0C78-4C71-9CAB-5E6553379A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397" y="4538387"/>
              <a:ext cx="1645920" cy="1645920"/>
            </a:xfrm>
            <a:prstGeom prst="rect">
              <a:avLst/>
            </a:prstGeom>
          </p:spPr>
        </p:pic>
        <p:sp>
          <p:nvSpPr>
            <p:cNvPr id="19" name="Rectangle 18">
              <a:extLst>
                <a:ext uri="{FF2B5EF4-FFF2-40B4-BE49-F238E27FC236}">
                  <a16:creationId xmlns:a16="http://schemas.microsoft.com/office/drawing/2014/main" id="{6BA2AE4F-58F3-469B-BDF6-F2D87314F088}"/>
                </a:ext>
              </a:extLst>
            </p:cNvPr>
            <p:cNvSpPr/>
            <p:nvPr/>
          </p:nvSpPr>
          <p:spPr>
            <a:xfrm>
              <a:off x="335265" y="5863891"/>
              <a:ext cx="2377440" cy="584775"/>
            </a:xfrm>
            <a:prstGeom prst="rect">
              <a:avLst/>
            </a:prstGeom>
          </p:spPr>
          <p:txBody>
            <a:bodyPr wrap="square" lIns="0" rIns="0">
              <a:spAutoFit/>
            </a:bodyPr>
            <a:lstStyle/>
            <a:p>
              <a:pPr algn="ctr">
                <a:spcAft>
                  <a:spcPts val="400"/>
                </a:spcAft>
                <a:tabLst>
                  <a:tab pos="1544638" algn="l"/>
                </a:tabLst>
              </a:pPr>
              <a:r>
                <a:rPr lang="en-US" sz="1600" b="1" dirty="0">
                  <a:solidFill>
                    <a:srgbClr val="636569"/>
                  </a:solidFill>
                  <a:latin typeface="Arial" panose="020B0604020202020204" pitchFamily="34" charset="0"/>
                </a:rPr>
                <a:t>All of the top 10</a:t>
              </a:r>
              <a:br>
                <a:rPr lang="en-US" sz="1600" b="1" dirty="0">
                  <a:solidFill>
                    <a:srgbClr val="636569"/>
                  </a:solidFill>
                  <a:latin typeface="Arial" panose="020B0604020202020204" pitchFamily="34" charset="0"/>
                </a:rPr>
              </a:br>
              <a:r>
                <a:rPr lang="en-US" sz="1600" b="1" dirty="0">
                  <a:solidFill>
                    <a:srgbClr val="636569"/>
                  </a:solidFill>
                  <a:latin typeface="Arial" panose="020B0604020202020204" pitchFamily="34" charset="0"/>
                </a:rPr>
                <a:t>auto manufacturers</a:t>
              </a:r>
              <a:r>
                <a:rPr lang="en-US" sz="1200" baseline="40000" dirty="0">
                  <a:solidFill>
                    <a:srgbClr val="636569"/>
                  </a:solidFill>
                  <a:latin typeface="Arial" panose="020B0604020202020204" pitchFamily="34" charset="0"/>
                </a:rPr>
                <a:t>1</a:t>
              </a:r>
              <a:endParaRPr lang="en-US" sz="1600" baseline="40000" dirty="0">
                <a:solidFill>
                  <a:srgbClr val="636569"/>
                </a:solidFill>
                <a:latin typeface="Arial" panose="020B0604020202020204" pitchFamily="34" charset="0"/>
              </a:endParaRPr>
            </a:p>
          </p:txBody>
        </p:sp>
      </p:grpSp>
      <p:grpSp>
        <p:nvGrpSpPr>
          <p:cNvPr id="17" name="Group 16">
            <a:extLst>
              <a:ext uri="{FF2B5EF4-FFF2-40B4-BE49-F238E27FC236}">
                <a16:creationId xmlns:a16="http://schemas.microsoft.com/office/drawing/2014/main" id="{0118C5D2-572B-42D4-AE7A-03D655D4A61B}"/>
              </a:ext>
            </a:extLst>
          </p:cNvPr>
          <p:cNvGrpSpPr/>
          <p:nvPr/>
        </p:nvGrpSpPr>
        <p:grpSpPr>
          <a:xfrm>
            <a:off x="9409336" y="4270582"/>
            <a:ext cx="2377440" cy="1920853"/>
            <a:chOff x="6528523" y="4522345"/>
            <a:chExt cx="2377440" cy="1920853"/>
          </a:xfrm>
        </p:grpSpPr>
        <p:pic>
          <p:nvPicPr>
            <p:cNvPr id="11" name="Graphic 10">
              <a:extLst>
                <a:ext uri="{FF2B5EF4-FFF2-40B4-BE49-F238E27FC236}">
                  <a16:creationId xmlns:a16="http://schemas.microsoft.com/office/drawing/2014/main" id="{397FFEBB-5359-4616-97DE-1C113340BA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4283" y="4522345"/>
              <a:ext cx="1645920" cy="1645920"/>
            </a:xfrm>
            <a:prstGeom prst="rect">
              <a:avLst/>
            </a:prstGeom>
          </p:spPr>
        </p:pic>
        <p:sp>
          <p:nvSpPr>
            <p:cNvPr id="26" name="Rectangle 25">
              <a:extLst>
                <a:ext uri="{FF2B5EF4-FFF2-40B4-BE49-F238E27FC236}">
                  <a16:creationId xmlns:a16="http://schemas.microsoft.com/office/drawing/2014/main" id="{AD0513EB-9DE1-4E46-8B81-C20938663D23}"/>
                </a:ext>
              </a:extLst>
            </p:cNvPr>
            <p:cNvSpPr/>
            <p:nvPr/>
          </p:nvSpPr>
          <p:spPr>
            <a:xfrm>
              <a:off x="6528523" y="5858423"/>
              <a:ext cx="2377440" cy="584775"/>
            </a:xfrm>
            <a:prstGeom prst="rect">
              <a:avLst/>
            </a:prstGeom>
          </p:spPr>
          <p:txBody>
            <a:bodyPr wrap="square" lIns="0" rIns="0">
              <a:spAutoFit/>
            </a:bodyPr>
            <a:lstStyle/>
            <a:p>
              <a:pPr algn="ctr">
                <a:spcAft>
                  <a:spcPts val="400"/>
                </a:spcAft>
                <a:tabLst>
                  <a:tab pos="1544638" algn="l"/>
                </a:tabLst>
              </a:pPr>
              <a:r>
                <a:rPr lang="en-US" sz="1600" b="1" dirty="0">
                  <a:solidFill>
                    <a:srgbClr val="636569"/>
                  </a:solidFill>
                  <a:latin typeface="Arial" panose="020B0604020202020204" pitchFamily="34" charset="0"/>
                </a:rPr>
                <a:t>Three of the top five </a:t>
              </a:r>
              <a:br>
                <a:rPr lang="en-US" sz="1600" b="1" dirty="0">
                  <a:solidFill>
                    <a:srgbClr val="636569"/>
                  </a:solidFill>
                  <a:latin typeface="Arial" panose="020B0604020202020204" pitchFamily="34" charset="0"/>
                </a:rPr>
              </a:br>
              <a:r>
                <a:rPr lang="en-US" sz="1600" b="1" dirty="0">
                  <a:solidFill>
                    <a:srgbClr val="636569"/>
                  </a:solidFill>
                  <a:latin typeface="Arial" panose="020B0604020202020204" pitchFamily="34" charset="0"/>
                </a:rPr>
                <a:t>internet companies</a:t>
              </a:r>
            </a:p>
          </p:txBody>
        </p:sp>
      </p:grpSp>
      <p:sp>
        <p:nvSpPr>
          <p:cNvPr id="5" name="TextBox 4">
            <a:extLst>
              <a:ext uri="{FF2B5EF4-FFF2-40B4-BE49-F238E27FC236}">
                <a16:creationId xmlns:a16="http://schemas.microsoft.com/office/drawing/2014/main" id="{5AA0984D-8818-4EA8-883C-B497F1AF578E}"/>
              </a:ext>
            </a:extLst>
          </p:cNvPr>
          <p:cNvSpPr txBox="1"/>
          <p:nvPr/>
        </p:nvSpPr>
        <p:spPr>
          <a:xfrm>
            <a:off x="3395078" y="6586698"/>
            <a:ext cx="2241319" cy="215444"/>
          </a:xfrm>
          <a:prstGeom prst="rect">
            <a:avLst/>
          </a:prstGeom>
          <a:noFill/>
        </p:spPr>
        <p:txBody>
          <a:bodyPr wrap="none" rtlCol="0">
            <a:spAutoFit/>
          </a:bodyPr>
          <a:lstStyle/>
          <a:p>
            <a:r>
              <a:rPr lang="en-US" sz="800" baseline="30000" dirty="0">
                <a:latin typeface="Arial" pitchFamily="34" charset="0"/>
                <a:cs typeface="Arial" pitchFamily="34" charset="0"/>
              </a:rPr>
              <a:t>1</a:t>
            </a:r>
            <a:r>
              <a:rPr lang="en-US" sz="800" dirty="0">
                <a:latin typeface="Arial" pitchFamily="34" charset="0"/>
                <a:cs typeface="Arial" pitchFamily="34" charset="0"/>
              </a:rPr>
              <a:t>OICA: 2016 World Motor Vehicle Production</a:t>
            </a:r>
          </a:p>
        </p:txBody>
      </p:sp>
      <p:sp>
        <p:nvSpPr>
          <p:cNvPr id="18" name="TextBox 17">
            <a:extLst>
              <a:ext uri="{FF2B5EF4-FFF2-40B4-BE49-F238E27FC236}">
                <a16:creationId xmlns:a16="http://schemas.microsoft.com/office/drawing/2014/main" id="{67DEAC82-2137-4B25-9DD0-8B3A6600A3FC}"/>
              </a:ext>
            </a:extLst>
          </p:cNvPr>
          <p:cNvSpPr txBox="1"/>
          <p:nvPr/>
        </p:nvSpPr>
        <p:spPr>
          <a:xfrm>
            <a:off x="6246389" y="6586698"/>
            <a:ext cx="2626040" cy="215444"/>
          </a:xfrm>
          <a:prstGeom prst="rect">
            <a:avLst/>
          </a:prstGeom>
          <a:noFill/>
        </p:spPr>
        <p:txBody>
          <a:bodyPr wrap="none" rtlCol="0">
            <a:spAutoFit/>
          </a:bodyPr>
          <a:lstStyle/>
          <a:p>
            <a:r>
              <a:rPr lang="en-US" sz="800" baseline="30000" dirty="0">
                <a:latin typeface="Arial" pitchFamily="34" charset="0"/>
                <a:cs typeface="Arial" pitchFamily="34" charset="0"/>
              </a:rPr>
              <a:t>2</a:t>
            </a:r>
            <a:r>
              <a:rPr lang="en-US" sz="800" dirty="0">
                <a:latin typeface="Arial" pitchFamily="34" charset="0"/>
                <a:cs typeface="Arial" pitchFamily="34" charset="0"/>
              </a:rPr>
              <a:t>PwC: Aerospace and Defense 2017 Year in Review</a:t>
            </a:r>
          </a:p>
        </p:txBody>
      </p:sp>
      <p:grpSp>
        <p:nvGrpSpPr>
          <p:cNvPr id="31" name="Group 30">
            <a:extLst>
              <a:ext uri="{FF2B5EF4-FFF2-40B4-BE49-F238E27FC236}">
                <a16:creationId xmlns:a16="http://schemas.microsoft.com/office/drawing/2014/main" id="{8537A21E-35FA-4CC0-9725-272842015093}"/>
              </a:ext>
            </a:extLst>
          </p:cNvPr>
          <p:cNvGrpSpPr/>
          <p:nvPr/>
        </p:nvGrpSpPr>
        <p:grpSpPr>
          <a:xfrm>
            <a:off x="398394" y="4340333"/>
            <a:ext cx="2377440" cy="2097324"/>
            <a:chOff x="313334" y="4340333"/>
            <a:chExt cx="2377440" cy="2097324"/>
          </a:xfrm>
        </p:grpSpPr>
        <p:pic>
          <p:nvPicPr>
            <p:cNvPr id="27" name="Graphic 26">
              <a:extLst>
                <a:ext uri="{FF2B5EF4-FFF2-40B4-BE49-F238E27FC236}">
                  <a16:creationId xmlns:a16="http://schemas.microsoft.com/office/drawing/2014/main" id="{FDCA9A6B-2D46-4193-B588-F35590484E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094" y="4340333"/>
              <a:ext cx="1645920" cy="1645920"/>
            </a:xfrm>
            <a:prstGeom prst="rect">
              <a:avLst/>
            </a:prstGeom>
          </p:spPr>
        </p:pic>
        <p:sp>
          <p:nvSpPr>
            <p:cNvPr id="22" name="Rectangle 21">
              <a:extLst>
                <a:ext uri="{FF2B5EF4-FFF2-40B4-BE49-F238E27FC236}">
                  <a16:creationId xmlns:a16="http://schemas.microsoft.com/office/drawing/2014/main" id="{05FB1692-D136-41F0-B53E-64356DC5F9B9}"/>
                </a:ext>
              </a:extLst>
            </p:cNvPr>
            <p:cNvSpPr/>
            <p:nvPr/>
          </p:nvSpPr>
          <p:spPr>
            <a:xfrm>
              <a:off x="313334" y="5606660"/>
              <a:ext cx="2377440" cy="830997"/>
            </a:xfrm>
            <a:prstGeom prst="rect">
              <a:avLst/>
            </a:prstGeom>
          </p:spPr>
          <p:txBody>
            <a:bodyPr wrap="square" lIns="0" rIns="0">
              <a:spAutoFit/>
            </a:bodyPr>
            <a:lstStyle/>
            <a:p>
              <a:pPr algn="ctr">
                <a:spcAft>
                  <a:spcPts val="400"/>
                </a:spcAft>
                <a:tabLst>
                  <a:tab pos="1544638" algn="l"/>
                </a:tabLst>
              </a:pPr>
              <a:r>
                <a:rPr lang="en-US" sz="1600" b="1" dirty="0">
                  <a:solidFill>
                    <a:srgbClr val="636569"/>
                  </a:solidFill>
                  <a:latin typeface="Arial" panose="020B0604020202020204" pitchFamily="34" charset="0"/>
                </a:rPr>
                <a:t>90,000+ business, government, and university sites</a:t>
              </a:r>
            </a:p>
          </p:txBody>
        </p:sp>
      </p:grpSp>
      <p:sp>
        <p:nvSpPr>
          <p:cNvPr id="23" name="Title 1">
            <a:extLst>
              <a:ext uri="{FF2B5EF4-FFF2-40B4-BE49-F238E27FC236}">
                <a16:creationId xmlns:a16="http://schemas.microsoft.com/office/drawing/2014/main" id="{7F45EAAA-1EE5-463F-BE1B-B977CC0BE902}"/>
              </a:ext>
            </a:extLst>
          </p:cNvPr>
          <p:cNvSpPr txBox="1">
            <a:spLocks/>
          </p:cNvSpPr>
          <p:nvPr/>
        </p:nvSpPr>
        <p:spPr>
          <a:xfrm>
            <a:off x="363383" y="2933193"/>
            <a:ext cx="12192000" cy="914400"/>
          </a:xfrm>
          <a:prstGeom prst="rect">
            <a:avLst/>
          </a:prstGeom>
        </p:spPr>
        <p:txBody>
          <a:bodyPr vert="horz" lIns="91440" tIns="45720" rIns="91440" bIns="45720" rtlCol="0" anchor="t" anchorCtr="0">
            <a:noAutofit/>
          </a:bodyPr>
          <a:lstStyle>
            <a:lvl1pPr algn="l" defTabSz="916680" rtl="0" eaLnBrk="1" latinLnBrk="0" hangingPunct="1">
              <a:spcBef>
                <a:spcPct val="0"/>
              </a:spcBef>
              <a:buNone/>
              <a:defRPr sz="2800" b="1" kern="1200" baseline="0">
                <a:solidFill>
                  <a:schemeClr val="tx2"/>
                </a:solidFill>
                <a:latin typeface="Arial" pitchFamily="34" charset="0"/>
                <a:ea typeface="+mj-ea"/>
                <a:cs typeface="Arial" pitchFamily="34" charset="0"/>
              </a:defRPr>
            </a:lvl1pPr>
          </a:lstStyle>
          <a:p>
            <a:r>
              <a:rPr lang="en-US" dirty="0"/>
              <a:t>Why MATLAB &amp; Simulink? </a:t>
            </a:r>
          </a:p>
        </p:txBody>
      </p:sp>
      <p:sp>
        <p:nvSpPr>
          <p:cNvPr id="9" name="Rectangle 8">
            <a:extLst>
              <a:ext uri="{FF2B5EF4-FFF2-40B4-BE49-F238E27FC236}">
                <a16:creationId xmlns:a16="http://schemas.microsoft.com/office/drawing/2014/main" id="{CF172EF2-3EB0-4E6B-8D23-C398FCD15D3C}"/>
              </a:ext>
            </a:extLst>
          </p:cNvPr>
          <p:cNvSpPr/>
          <p:nvPr/>
        </p:nvSpPr>
        <p:spPr>
          <a:xfrm>
            <a:off x="800478" y="3506942"/>
            <a:ext cx="9261222" cy="400110"/>
          </a:xfrm>
          <a:prstGeom prst="rect">
            <a:avLst/>
          </a:prstGeom>
        </p:spPr>
        <p:txBody>
          <a:bodyPr wrap="square">
            <a:spAutoFit/>
          </a:bodyPr>
          <a:lstStyle/>
          <a:p>
            <a:pPr lvl="0" defTabSz="916680">
              <a:spcAft>
                <a:spcPts val="1200"/>
              </a:spcAft>
              <a:buClr>
                <a:srgbClr val="125687"/>
              </a:buClr>
              <a:buSzPct val="75000"/>
            </a:pPr>
            <a:r>
              <a:rPr lang="en-US" sz="2000" b="1" dirty="0">
                <a:solidFill>
                  <a:srgbClr val="636569"/>
                </a:solidFill>
                <a:latin typeface="Arial" pitchFamily="34" charset="0"/>
                <a:cs typeface="Arial" pitchFamily="34" charset="0"/>
              </a:rPr>
              <a:t>Millions of engineers and scientists worldwide use MATLAB and Simulink.</a:t>
            </a:r>
          </a:p>
        </p:txBody>
      </p:sp>
    </p:spTree>
    <p:extLst>
      <p:ext uri="{BB962C8B-B14F-4D97-AF65-F5344CB8AC3E}">
        <p14:creationId xmlns:p14="http://schemas.microsoft.com/office/powerpoint/2010/main" val="1380490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23ABFB-468A-4255-957A-4B558052CA51}"/>
              </a:ext>
            </a:extLst>
          </p:cNvPr>
          <p:cNvGraphicFramePr>
            <a:graphicFrameLocks noGrp="1"/>
          </p:cNvGraphicFramePr>
          <p:nvPr/>
        </p:nvGraphicFramePr>
        <p:xfrm>
          <a:off x="0" y="1005839"/>
          <a:ext cx="12192000" cy="537318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992183833"/>
                    </a:ext>
                  </a:extLst>
                </a:gridCol>
                <a:gridCol w="2438400">
                  <a:extLst>
                    <a:ext uri="{9D8B030D-6E8A-4147-A177-3AD203B41FA5}">
                      <a16:colId xmlns:a16="http://schemas.microsoft.com/office/drawing/2014/main" val="3740531724"/>
                    </a:ext>
                  </a:extLst>
                </a:gridCol>
                <a:gridCol w="2438400">
                  <a:extLst>
                    <a:ext uri="{9D8B030D-6E8A-4147-A177-3AD203B41FA5}">
                      <a16:colId xmlns:a16="http://schemas.microsoft.com/office/drawing/2014/main" val="1287018519"/>
                    </a:ext>
                  </a:extLst>
                </a:gridCol>
                <a:gridCol w="2438400">
                  <a:extLst>
                    <a:ext uri="{9D8B030D-6E8A-4147-A177-3AD203B41FA5}">
                      <a16:colId xmlns:a16="http://schemas.microsoft.com/office/drawing/2014/main" val="3359402492"/>
                    </a:ext>
                  </a:extLst>
                </a:gridCol>
                <a:gridCol w="2438400">
                  <a:extLst>
                    <a:ext uri="{9D8B030D-6E8A-4147-A177-3AD203B41FA5}">
                      <a16:colId xmlns:a16="http://schemas.microsoft.com/office/drawing/2014/main" val="1354349824"/>
                    </a:ext>
                  </a:extLst>
                </a:gridCol>
              </a:tblGrid>
              <a:tr h="1791063">
                <a:tc>
                  <a:txBody>
                    <a:bodyPr/>
                    <a:lstStyle/>
                    <a:p>
                      <a:pPr algn="ctr"/>
                      <a:r>
                        <a:rPr lang="en-US" sz="1200" b="1" dirty="0">
                          <a:solidFill>
                            <a:schemeClr val="tx1"/>
                          </a:solidFill>
                        </a:rPr>
                        <a:t>Aerospace and Defense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Automotive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Biological Sciences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Biotech and Pharmaceutical</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Communications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560317"/>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Electronics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Energy Production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Financial Services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Industrial Machinery</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Medical Devices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230818"/>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Metals, Materials, Mining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Neuroscience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Railway Systems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Semiconductors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Software and Internet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181234"/>
                  </a:ext>
                </a:extLst>
              </a:tr>
            </a:tbl>
          </a:graphicData>
        </a:graphic>
      </p:graphicFrame>
      <p:pic>
        <p:nvPicPr>
          <p:cNvPr id="1026" name="Picture 2" descr="https://www.mathworks.com/content/mathworks/www/en/solutions/industrial-automation-machinery/process-automation-systems-industrial-controls/_jcr_content/mainParsys/column_0/1/column_0/2/thumbnail.img.jpg/1481295320875.jpg">
            <a:extLst>
              <a:ext uri="{FF2B5EF4-FFF2-40B4-BE49-F238E27FC236}">
                <a16:creationId xmlns:a16="http://schemas.microsoft.com/office/drawing/2014/main" id="{2FE24124-47EC-4C9C-89D8-81B85B11B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5555"/>
          <a:stretch/>
        </p:blipFill>
        <p:spPr bwMode="auto">
          <a:xfrm>
            <a:off x="7569654"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D815E1-E3C9-42CC-8A02-313374C5C115}"/>
              </a:ext>
            </a:extLst>
          </p:cNvPr>
          <p:cNvSpPr>
            <a:spLocks noGrp="1"/>
          </p:cNvSpPr>
          <p:nvPr>
            <p:ph type="title"/>
          </p:nvPr>
        </p:nvSpPr>
        <p:spPr/>
        <p:txBody>
          <a:bodyPr/>
          <a:lstStyle/>
          <a:p>
            <a:r>
              <a:rPr lang="en-US" dirty="0">
                <a:solidFill>
                  <a:srgbClr val="004B87"/>
                </a:solidFill>
              </a:rPr>
              <a:t>Key</a:t>
            </a:r>
            <a:r>
              <a:rPr lang="en-US" dirty="0"/>
              <a:t> </a:t>
            </a:r>
            <a:r>
              <a:rPr lang="en-US" dirty="0">
                <a:solidFill>
                  <a:srgbClr val="004B87"/>
                </a:solidFill>
              </a:rPr>
              <a:t>Industries</a:t>
            </a:r>
          </a:p>
        </p:txBody>
      </p:sp>
      <p:pic>
        <p:nvPicPr>
          <p:cNvPr id="6" name="Picture 5">
            <a:extLst>
              <a:ext uri="{FF2B5EF4-FFF2-40B4-BE49-F238E27FC236}">
                <a16:creationId xmlns:a16="http://schemas.microsoft.com/office/drawing/2014/main" id="{CFF75EB0-D066-4326-99F0-001CAC206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54" t="651" r="74" b="1630"/>
          <a:stretch/>
        </p:blipFill>
        <p:spPr>
          <a:xfrm>
            <a:off x="269937" y="1243675"/>
            <a:ext cx="1920240" cy="1280160"/>
          </a:xfrm>
          <a:prstGeom prst="rect">
            <a:avLst/>
          </a:prstGeom>
        </p:spPr>
      </p:pic>
      <p:pic>
        <p:nvPicPr>
          <p:cNvPr id="8" name="Picture 7" descr="http://www.subaru-global.com/ebrochure/Forester/2018my/HUEN/mobile/assets/images/eyesight/eyesight_01.jpg">
            <a:extLst>
              <a:ext uri="{FF2B5EF4-FFF2-40B4-BE49-F238E27FC236}">
                <a16:creationId xmlns:a16="http://schemas.microsoft.com/office/drawing/2014/main" id="{6A0D8F8B-4A20-4BD9-978D-C309ADFE5A8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06" r="8906" b="9249"/>
          <a:stretch/>
        </p:blipFill>
        <p:spPr bwMode="auto">
          <a:xfrm>
            <a:off x="2699657"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84DC3DF-5123-428C-ADA6-D12DF6536F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981" b="11985"/>
          <a:stretch/>
        </p:blipFill>
        <p:spPr>
          <a:xfrm>
            <a:off x="269937" y="3032759"/>
            <a:ext cx="1920240" cy="1280160"/>
          </a:xfrm>
          <a:prstGeom prst="rect">
            <a:avLst/>
          </a:prstGeom>
        </p:spPr>
      </p:pic>
      <p:pic>
        <p:nvPicPr>
          <p:cNvPr id="11" name="Picture 2" descr="Image result for site:mathworks.com carnegie">
            <a:extLst>
              <a:ext uri="{FF2B5EF4-FFF2-40B4-BE49-F238E27FC236}">
                <a16:creationId xmlns:a16="http://schemas.microsoft.com/office/drawing/2014/main" id="{3B95945B-79EC-4C9C-81F9-0FEB5289B2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13" r="7813"/>
          <a:stretch/>
        </p:blipFill>
        <p:spPr bwMode="auto">
          <a:xfrm>
            <a:off x="2699657"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198FF2-D760-49D8-853C-E0484692B8C1}"/>
              </a:ext>
            </a:extLst>
          </p:cNvPr>
          <p:cNvPicPr>
            <a:picLocks noChangeAspect="1"/>
          </p:cNvPicPr>
          <p:nvPr/>
        </p:nvPicPr>
        <p:blipFill rotWithShape="1">
          <a:blip r:embed="rId8"/>
          <a:srcRect l="-935" t="781" r="935" b="9787"/>
          <a:stretch/>
        </p:blipFill>
        <p:spPr>
          <a:xfrm>
            <a:off x="7569654" y="4837700"/>
            <a:ext cx="1920240" cy="1280160"/>
          </a:xfrm>
          <a:prstGeom prst="rect">
            <a:avLst/>
          </a:prstGeom>
        </p:spPr>
      </p:pic>
      <p:pic>
        <p:nvPicPr>
          <p:cNvPr id="5122" name="Picture 2" descr="Image result for financial trader screens">
            <a:extLst>
              <a:ext uri="{FF2B5EF4-FFF2-40B4-BE49-F238E27FC236}">
                <a16:creationId xmlns:a16="http://schemas.microsoft.com/office/drawing/2014/main" id="{12E538C1-21C5-48E1-9AD4-C41786978BA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67" r="16667"/>
          <a:stretch/>
        </p:blipFill>
        <p:spPr bwMode="auto">
          <a:xfrm>
            <a:off x="5129377"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mathworks.com/content/mathworks/www/en/solutions/biological-sciences/jcr:content/mainParsys/column_0/1/feature_0/items/item_1.adapt.full.medium.jpg/1521698247146.jpg">
            <a:extLst>
              <a:ext uri="{FF2B5EF4-FFF2-40B4-BE49-F238E27FC236}">
                <a16:creationId xmlns:a16="http://schemas.microsoft.com/office/drawing/2014/main" id="{45D85A3F-0E97-4E20-B5CD-C1D92526AE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333" t="-371" r="32667" b="371"/>
          <a:stretch/>
        </p:blipFill>
        <p:spPr bwMode="auto">
          <a:xfrm>
            <a:off x="5129377"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a:extLst>
              <a:ext uri="{FF2B5EF4-FFF2-40B4-BE49-F238E27FC236}">
                <a16:creationId xmlns:a16="http://schemas.microsoft.com/office/drawing/2014/main" id="{56C9D2E6-1FA6-46E9-8B9B-28481FE8987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 r="15"/>
          <a:stretch/>
        </p:blipFill>
        <p:spPr bwMode="auto">
          <a:xfrm>
            <a:off x="7569654"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mathworks.com/content/mathworks/www/en/solutions/jcr:content/mainParsys/column_1/1/columns_copy/3/panel_copy/headerImage.adapt.full.medium.jpg/1527777987704.jpg">
            <a:extLst>
              <a:ext uri="{FF2B5EF4-FFF2-40B4-BE49-F238E27FC236}">
                <a16:creationId xmlns:a16="http://schemas.microsoft.com/office/drawing/2014/main" id="{0D638840-59DF-4E6B-A35B-B8A74A70175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9" t="287" r="15121" b="-287"/>
          <a:stretch/>
        </p:blipFill>
        <p:spPr bwMode="auto">
          <a:xfrm>
            <a:off x="10023679" y="3032759"/>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offshore drilling rig">
            <a:extLst>
              <a:ext uri="{FF2B5EF4-FFF2-40B4-BE49-F238E27FC236}">
                <a16:creationId xmlns:a16="http://schemas.microsoft.com/office/drawing/2014/main" id="{91315E67-D0E0-4AB8-A0D7-1E984DBB27B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734" r="7734"/>
          <a:stretch/>
        </p:blipFill>
        <p:spPr bwMode="auto">
          <a:xfrm>
            <a:off x="26993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ain mapping">
            <a:extLst>
              <a:ext uri="{FF2B5EF4-FFF2-40B4-BE49-F238E27FC236}">
                <a16:creationId xmlns:a16="http://schemas.microsoft.com/office/drawing/2014/main" id="{9311DE12-044E-4D34-A98A-746F05DA538D}"/>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813" r="7813"/>
          <a:stretch/>
        </p:blipFill>
        <p:spPr bwMode="auto">
          <a:xfrm>
            <a:off x="269965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site:mathworks.com railway">
            <a:extLst>
              <a:ext uri="{FF2B5EF4-FFF2-40B4-BE49-F238E27FC236}">
                <a16:creationId xmlns:a16="http://schemas.microsoft.com/office/drawing/2014/main" id="{B68A72DC-3D7F-4C66-9728-63BD0FB239B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45" t="20381" r="24689" b="13072"/>
          <a:stretch/>
        </p:blipFill>
        <p:spPr bwMode="auto">
          <a:xfrm>
            <a:off x="5129377" y="4837700"/>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site:mathworks.com communications">
            <a:extLst>
              <a:ext uri="{FF2B5EF4-FFF2-40B4-BE49-F238E27FC236}">
                <a16:creationId xmlns:a16="http://schemas.microsoft.com/office/drawing/2014/main" id="{7983170E-ABE9-4BFF-B843-1349B3F6858E}"/>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1" r="31"/>
          <a:stretch/>
        </p:blipFill>
        <p:spPr bwMode="auto">
          <a:xfrm>
            <a:off x="10023679" y="1243675"/>
            <a:ext cx="19202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94CE1D7-02FB-439B-A55A-A61FD4B8F22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6" b="66"/>
          <a:stretch/>
        </p:blipFill>
        <p:spPr>
          <a:xfrm>
            <a:off x="10023679" y="4837700"/>
            <a:ext cx="1920240" cy="1280160"/>
          </a:xfrm>
          <a:prstGeom prst="rect">
            <a:avLst/>
          </a:prstGeom>
        </p:spPr>
      </p:pic>
    </p:spTree>
    <p:extLst>
      <p:ext uri="{BB962C8B-B14F-4D97-AF65-F5344CB8AC3E}">
        <p14:creationId xmlns:p14="http://schemas.microsoft.com/office/powerpoint/2010/main" val="34653950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2446"/>
            <a:ext cx="8610599" cy="990600"/>
          </a:xfrm>
        </p:spPr>
        <p:txBody>
          <a:bodyPr/>
          <a:lstStyle/>
          <a:p>
            <a:r>
              <a:rPr lang="en-US" dirty="0"/>
              <a:t>Interactive, Self-Paced Courses</a:t>
            </a:r>
          </a:p>
        </p:txBody>
      </p:sp>
      <p:sp>
        <p:nvSpPr>
          <p:cNvPr id="5" name="Rectangle 4"/>
          <p:cNvSpPr/>
          <p:nvPr/>
        </p:nvSpPr>
        <p:spPr>
          <a:xfrm>
            <a:off x="4010938" y="5715000"/>
            <a:ext cx="8132525" cy="369332"/>
          </a:xfrm>
          <a:prstGeom prst="rect">
            <a:avLst/>
          </a:prstGeom>
        </p:spPr>
        <p:txBody>
          <a:bodyPr wrap="square">
            <a:spAutoFit/>
          </a:bodyPr>
          <a:lstStyle/>
          <a:p>
            <a:pPr algn="ctr"/>
            <a:r>
              <a:rPr lang="en-US" b="1" dirty="0">
                <a:solidFill>
                  <a:srgbClr val="95B3D7">
                    <a:lumMod val="50000"/>
                  </a:srgbClr>
                </a:solidFill>
                <a:latin typeface="Arial"/>
              </a:rPr>
              <a:t>matlabacademy.mathworks.com</a:t>
            </a:r>
          </a:p>
        </p:txBody>
      </p:sp>
      <p:sp>
        <p:nvSpPr>
          <p:cNvPr id="8" name="Content Placeholder 2"/>
          <p:cNvSpPr txBox="1">
            <a:spLocks/>
          </p:cNvSpPr>
          <p:nvPr/>
        </p:nvSpPr>
        <p:spPr>
          <a:xfrm>
            <a:off x="762000" y="1295400"/>
            <a:ext cx="4455437"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25687"/>
              </a:buClr>
              <a:buNone/>
            </a:pPr>
            <a:r>
              <a:rPr lang="en-US" dirty="0">
                <a:solidFill>
                  <a:prstClr val="black"/>
                </a:solidFill>
              </a:rPr>
              <a:t>Online Self-Paced MATLAB Courses</a:t>
            </a:r>
          </a:p>
          <a:p>
            <a:pPr lvl="1">
              <a:buClr>
                <a:srgbClr val="125687"/>
              </a:buClr>
              <a:buFont typeface="Wingdings" panose="05000000000000000000" pitchFamily="2" charset="2"/>
              <a:buChar char="§"/>
            </a:pPr>
            <a:r>
              <a:rPr lang="en-US" dirty="0">
                <a:solidFill>
                  <a:prstClr val="black"/>
                </a:solidFill>
              </a:rPr>
              <a:t>Easy access from anywhere</a:t>
            </a:r>
          </a:p>
          <a:p>
            <a:pPr lvl="1">
              <a:buClr>
                <a:srgbClr val="125687"/>
              </a:buClr>
              <a:buFont typeface="Wingdings" panose="05000000000000000000" pitchFamily="2" charset="2"/>
              <a:buChar char="§"/>
            </a:pPr>
            <a:r>
              <a:rPr lang="en-US" dirty="0">
                <a:solidFill>
                  <a:prstClr val="black"/>
                </a:solidFill>
              </a:rPr>
              <a:t>Built-in integration with MATLAB Online</a:t>
            </a:r>
          </a:p>
          <a:p>
            <a:pPr lvl="1">
              <a:buClr>
                <a:srgbClr val="125687"/>
              </a:buClr>
              <a:buFont typeface="Wingdings" panose="05000000000000000000" pitchFamily="2" charset="2"/>
              <a:buChar char="§"/>
            </a:pPr>
            <a:r>
              <a:rPr lang="en-US" dirty="0">
                <a:solidFill>
                  <a:prstClr val="black"/>
                </a:solidFill>
              </a:rPr>
              <a:t>On-demand</a:t>
            </a:r>
          </a:p>
          <a:p>
            <a:pPr marL="0" indent="0">
              <a:buClr>
                <a:srgbClr val="125687"/>
              </a:buClr>
              <a:buNone/>
            </a:pPr>
            <a:r>
              <a:rPr lang="en-US" dirty="0">
                <a:solidFill>
                  <a:prstClr val="black"/>
                </a:solidFill>
              </a:rPr>
              <a:t>Task Oriented Lessons</a:t>
            </a:r>
          </a:p>
          <a:p>
            <a:pPr lvl="1">
              <a:buClr>
                <a:srgbClr val="125687"/>
              </a:buClr>
              <a:buFont typeface="Wingdings" panose="05000000000000000000" pitchFamily="2" charset="2"/>
              <a:buChar char="§"/>
            </a:pPr>
            <a:r>
              <a:rPr lang="en-US" dirty="0">
                <a:solidFill>
                  <a:prstClr val="black"/>
                </a:solidFill>
              </a:rPr>
              <a:t>Best practices and typical workflows</a:t>
            </a:r>
          </a:p>
          <a:p>
            <a:pPr lvl="1">
              <a:buClr>
                <a:srgbClr val="125687"/>
              </a:buClr>
              <a:buFont typeface="Wingdings" panose="05000000000000000000" pitchFamily="2" charset="2"/>
              <a:buChar char="§"/>
            </a:pPr>
            <a:r>
              <a:rPr lang="en-US" dirty="0">
                <a:solidFill>
                  <a:prstClr val="black"/>
                </a:solidFill>
              </a:rPr>
              <a:t>Short illustrative videos </a:t>
            </a:r>
          </a:p>
          <a:p>
            <a:pPr lvl="1">
              <a:buClr>
                <a:srgbClr val="125687"/>
              </a:buClr>
              <a:buFont typeface="Wingdings" panose="05000000000000000000" pitchFamily="2" charset="2"/>
              <a:buChar char="§"/>
            </a:pPr>
            <a:r>
              <a:rPr lang="en-US" dirty="0">
                <a:solidFill>
                  <a:prstClr val="black"/>
                </a:solidFill>
              </a:rPr>
              <a:t>Interactive pages</a:t>
            </a:r>
          </a:p>
          <a:p>
            <a:pPr lvl="1">
              <a:buClr>
                <a:srgbClr val="125687"/>
              </a:buClr>
              <a:buFont typeface="Wingdings" panose="05000000000000000000" pitchFamily="2" charset="2"/>
              <a:buChar char="§"/>
            </a:pPr>
            <a:r>
              <a:rPr lang="en-US" dirty="0">
                <a:solidFill>
                  <a:prstClr val="black"/>
                </a:solidFill>
              </a:rPr>
              <a:t>Hands-on exercises with feedback</a:t>
            </a:r>
          </a:p>
          <a:p>
            <a:pPr marL="458340" lvl="1" indent="0">
              <a:buClr>
                <a:srgbClr val="125687"/>
              </a:buClr>
              <a:buNone/>
            </a:pPr>
            <a:endParaRPr lang="en-US" dirty="0">
              <a:solidFill>
                <a:prstClr val="black"/>
              </a:solidFill>
            </a:endParaRPr>
          </a:p>
          <a:p>
            <a:pPr lvl="1" defTabSz="916680">
              <a:spcBef>
                <a:spcPts val="0"/>
              </a:spcBef>
              <a:buClrTx/>
              <a:buFont typeface="Arial" panose="020B0604020202020204" pitchFamily="34" charset="0"/>
              <a:buChar char="•"/>
              <a:defRPr/>
            </a:pPr>
            <a:endParaRPr lang="en-US" dirty="0">
              <a:solidFill>
                <a:prstClr val="black"/>
              </a:solidFill>
            </a:endParaRPr>
          </a:p>
          <a:p>
            <a:pPr marL="457200" lvl="1" indent="0">
              <a:buClr>
                <a:srgbClr val="125687"/>
              </a:buClr>
              <a:buNone/>
            </a:pPr>
            <a:endParaRPr lang="en-US" dirty="0">
              <a:solidFill>
                <a:prstClr val="black"/>
              </a:solidFill>
            </a:endParaRPr>
          </a:p>
          <a:p>
            <a:pPr lvl="1">
              <a:buClr>
                <a:srgbClr val="125687"/>
              </a:buClr>
            </a:pPr>
            <a:endParaRPr lang="en-US" dirty="0">
              <a:solidFill>
                <a:prstClr val="black"/>
              </a:solidFill>
            </a:endParaRPr>
          </a:p>
        </p:txBody>
      </p:sp>
      <p:pic>
        <p:nvPicPr>
          <p:cNvPr id="6" name="Picture 5">
            <a:extLst>
              <a:ext uri="{FF2B5EF4-FFF2-40B4-BE49-F238E27FC236}">
                <a16:creationId xmlns:a16="http://schemas.microsoft.com/office/drawing/2014/main" id="{5E07F7B2-3966-45B4-8D6F-9E5713F7D7DD}"/>
              </a:ext>
            </a:extLst>
          </p:cNvPr>
          <p:cNvPicPr>
            <a:picLocks noChangeAspect="1"/>
          </p:cNvPicPr>
          <p:nvPr/>
        </p:nvPicPr>
        <p:blipFill>
          <a:blip r:embed="rId3"/>
          <a:stretch>
            <a:fillRect/>
          </a:stretch>
        </p:blipFill>
        <p:spPr>
          <a:xfrm>
            <a:off x="5562601" y="1373521"/>
            <a:ext cx="5029200" cy="413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5079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MATLAB Anytime Anywhere- Access these services from: </a:t>
            </a:r>
            <a:br>
              <a:rPr lang="en-US" sz="2000" i="1" u="sng" dirty="0"/>
            </a:br>
            <a:r>
              <a:rPr lang="en-US" sz="2000" i="1" u="sng" dirty="0"/>
              <a:t>https://www.mathworks.com/academia/tah-portal/sona-college-of-technology-31285046.html</a:t>
            </a:r>
            <a:endParaRPr lang="en-US" dirty="0"/>
          </a:p>
        </p:txBody>
      </p:sp>
      <p:grpSp>
        <p:nvGrpSpPr>
          <p:cNvPr id="5" name="Group 4"/>
          <p:cNvGrpSpPr/>
          <p:nvPr/>
        </p:nvGrpSpPr>
        <p:grpSpPr>
          <a:xfrm>
            <a:off x="2521508" y="1447800"/>
            <a:ext cx="6990809" cy="5066831"/>
            <a:chOff x="2521508" y="1447800"/>
            <a:chExt cx="6990809" cy="5066831"/>
          </a:xfrm>
        </p:grpSpPr>
        <p:grpSp>
          <p:nvGrpSpPr>
            <p:cNvPr id="6" name="Group 5"/>
            <p:cNvGrpSpPr/>
            <p:nvPr/>
          </p:nvGrpSpPr>
          <p:grpSpPr>
            <a:xfrm>
              <a:off x="4991100" y="3635844"/>
              <a:ext cx="1953217" cy="1398359"/>
              <a:chOff x="4495800" y="3291916"/>
              <a:chExt cx="2438399" cy="1745714"/>
            </a:xfrm>
          </p:grpSpPr>
          <p:pic>
            <p:nvPicPr>
              <p:cNvPr id="22"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91916"/>
                <a:ext cx="1712435" cy="1197507"/>
              </a:xfrm>
              <a:prstGeom prst="rect">
                <a:avLst/>
              </a:prstGeom>
            </p:spPr>
          </p:pic>
          <p:sp>
            <p:nvSpPr>
              <p:cNvPr id="23" name="TextBox 29"/>
              <p:cNvSpPr txBox="1"/>
              <p:nvPr/>
            </p:nvSpPr>
            <p:spPr>
              <a:xfrm>
                <a:off x="4495800" y="4538132"/>
                <a:ext cx="2438399" cy="499498"/>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MATLAB Drive</a:t>
                </a:r>
              </a:p>
            </p:txBody>
          </p:sp>
        </p:grpSp>
        <p:grpSp>
          <p:nvGrpSpPr>
            <p:cNvPr id="7" name="Group 6"/>
            <p:cNvGrpSpPr/>
            <p:nvPr/>
          </p:nvGrpSpPr>
          <p:grpSpPr>
            <a:xfrm>
              <a:off x="4617156" y="1447800"/>
              <a:ext cx="2709333" cy="1546913"/>
              <a:chOff x="5105537" y="708086"/>
              <a:chExt cx="3067988" cy="1751690"/>
            </a:xfrm>
          </p:grpSpPr>
          <p:pic>
            <p:nvPicPr>
              <p:cNvPr id="19"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639" y="708086"/>
                <a:ext cx="2306498" cy="1348970"/>
              </a:xfrm>
              <a:prstGeom prst="rect">
                <a:avLst/>
              </a:prstGeom>
            </p:spPr>
          </p:pic>
          <p:sp>
            <p:nvSpPr>
              <p:cNvPr id="20" name="TextBox 33"/>
              <p:cNvSpPr txBox="1"/>
              <p:nvPr/>
            </p:nvSpPr>
            <p:spPr>
              <a:xfrm>
                <a:off x="5105537" y="2006700"/>
                <a:ext cx="3067988" cy="45307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MATLAB Online</a:t>
                </a:r>
              </a:p>
            </p:txBody>
          </p:sp>
          <p:pic>
            <p:nvPicPr>
              <p:cNvPr id="21" name="Picture 34"/>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6313824" y="1119396"/>
                <a:ext cx="755300" cy="656807"/>
              </a:xfrm>
              <a:prstGeom prst="rect">
                <a:avLst/>
              </a:prstGeom>
            </p:spPr>
          </p:pic>
        </p:grpSp>
        <p:grpSp>
          <p:nvGrpSpPr>
            <p:cNvPr id="8" name="Group 35"/>
            <p:cNvGrpSpPr/>
            <p:nvPr/>
          </p:nvGrpSpPr>
          <p:grpSpPr>
            <a:xfrm>
              <a:off x="2521508" y="4683778"/>
              <a:ext cx="1603518" cy="1830853"/>
              <a:chOff x="24865274" y="5502933"/>
              <a:chExt cx="4117362" cy="4701090"/>
            </a:xfrm>
          </p:grpSpPr>
          <p:sp>
            <p:nvSpPr>
              <p:cNvPr id="16" name="TextBox 15"/>
              <p:cNvSpPr txBox="1"/>
              <p:nvPr/>
            </p:nvSpPr>
            <p:spPr>
              <a:xfrm>
                <a:off x="24865274" y="9176659"/>
                <a:ext cx="4117362" cy="1027364"/>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Desktop</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16080" y="5502933"/>
                <a:ext cx="3815748" cy="3512912"/>
              </a:xfrm>
              <a:prstGeom prst="rect">
                <a:avLst/>
              </a:prstGeom>
            </p:spPr>
          </p:pic>
          <p:pic>
            <p:nvPicPr>
              <p:cNvPr id="18" name="Picture 17"/>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26140623" y="5964557"/>
                <a:ext cx="1566661" cy="1362364"/>
              </a:xfrm>
              <a:prstGeom prst="rect">
                <a:avLst/>
              </a:prstGeom>
            </p:spPr>
          </p:pic>
        </p:grpSp>
        <p:grpSp>
          <p:nvGrpSpPr>
            <p:cNvPr id="9" name="Group 8"/>
            <p:cNvGrpSpPr/>
            <p:nvPr/>
          </p:nvGrpSpPr>
          <p:grpSpPr>
            <a:xfrm>
              <a:off x="7214503" y="5303383"/>
              <a:ext cx="2297814" cy="1211248"/>
              <a:chOff x="7687309" y="4319322"/>
              <a:chExt cx="4220783" cy="2224904"/>
            </a:xfrm>
          </p:grpSpPr>
          <p:sp>
            <p:nvSpPr>
              <p:cNvPr id="13" name="TextBox 37"/>
              <p:cNvSpPr txBox="1"/>
              <p:nvPr/>
            </p:nvSpPr>
            <p:spPr>
              <a:xfrm>
                <a:off x="7687309" y="5809276"/>
                <a:ext cx="4220783" cy="73495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MATLAB Mobile</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3994" y="4319322"/>
                <a:ext cx="1847414" cy="1159464"/>
              </a:xfrm>
              <a:prstGeom prst="rect">
                <a:avLst/>
              </a:prstGeom>
            </p:spPr>
          </p:pic>
          <p:pic>
            <p:nvPicPr>
              <p:cNvPr id="15" name="Picture 14"/>
              <p:cNvPicPr>
                <a:picLocks noChangeAspect="1"/>
              </p:cNvPicPr>
              <p:nvPr/>
            </p:nvPicPr>
            <p:blipFill rotWithShape="1">
              <a:blip r:embed="rId5" cstate="hqprint">
                <a:lum bright="70000" contrast="-70000"/>
                <a:extLst>
                  <a:ext uri="{28A0092B-C50C-407E-A947-70E740481C1C}">
                    <a14:useLocalDpi xmlns:a14="http://schemas.microsoft.com/office/drawing/2010/main"/>
                  </a:ext>
                </a:extLst>
              </a:blip>
              <a:srcRect r="77040"/>
              <a:stretch/>
            </p:blipFill>
            <p:spPr>
              <a:xfrm>
                <a:off x="9390573" y="4538132"/>
                <a:ext cx="814256" cy="708075"/>
              </a:xfrm>
              <a:prstGeom prst="rect">
                <a:avLst/>
              </a:prstGeom>
            </p:spPr>
          </p:pic>
        </p:grpSp>
        <p:sp>
          <p:nvSpPr>
            <p:cNvPr id="10" name="Up-Down Arrow 24"/>
            <p:cNvSpPr/>
            <p:nvPr/>
          </p:nvSpPr>
          <p:spPr>
            <a:xfrm rot="2700000">
              <a:off x="4380010" y="4624583"/>
              <a:ext cx="344213" cy="863781"/>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11" name="Up-Down Arrow 25"/>
            <p:cNvSpPr/>
            <p:nvPr/>
          </p:nvSpPr>
          <p:spPr>
            <a:xfrm rot="18900000">
              <a:off x="7120730" y="4618350"/>
              <a:ext cx="344213" cy="863781"/>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12" name="Up-Down Arrow 26"/>
            <p:cNvSpPr/>
            <p:nvPr/>
          </p:nvSpPr>
          <p:spPr>
            <a:xfrm>
              <a:off x="5810034" y="2996381"/>
              <a:ext cx="344213" cy="66508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grpSp>
    </p:spTree>
    <p:extLst>
      <p:ext uri="{BB962C8B-B14F-4D97-AF65-F5344CB8AC3E}">
        <p14:creationId xmlns:p14="http://schemas.microsoft.com/office/powerpoint/2010/main" val="12060802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MATLAB Online - Use MATLAB through Your Browser</a:t>
            </a:r>
          </a:p>
        </p:txBody>
      </p:sp>
      <p:sp>
        <p:nvSpPr>
          <p:cNvPr id="4" name="Content Placeholder 3"/>
          <p:cNvSpPr>
            <a:spLocks noGrp="1"/>
          </p:cNvSpPr>
          <p:nvPr>
            <p:ph idx="1"/>
          </p:nvPr>
        </p:nvSpPr>
        <p:spPr>
          <a:xfrm>
            <a:off x="7543800" y="1600200"/>
            <a:ext cx="4343400" cy="4343400"/>
          </a:xfrm>
        </p:spPr>
        <p:txBody>
          <a:bodyPr>
            <a:normAutofit fontScale="70000" lnSpcReduction="20000"/>
          </a:bodyPr>
          <a:lstStyle/>
          <a:p>
            <a:r>
              <a:rPr lang="en-US" sz="3100" dirty="0"/>
              <a:t>No downloads </a:t>
            </a:r>
          </a:p>
          <a:p>
            <a:r>
              <a:rPr lang="en-US" sz="3100" dirty="0"/>
              <a:t>No setup </a:t>
            </a:r>
          </a:p>
          <a:p>
            <a:r>
              <a:rPr lang="en-US" sz="3100" dirty="0"/>
              <a:t>No installation</a:t>
            </a:r>
          </a:p>
          <a:p>
            <a:r>
              <a:rPr lang="en-US" sz="3100" dirty="0"/>
              <a:t>No maintenance</a:t>
            </a:r>
          </a:p>
          <a:p>
            <a:endParaRPr lang="en-US" sz="3100" dirty="0"/>
          </a:p>
          <a:p>
            <a:r>
              <a:rPr lang="en-US" sz="3100" dirty="0"/>
              <a:t>Just sign in at</a:t>
            </a:r>
          </a:p>
          <a:p>
            <a:pPr marL="0" indent="0">
              <a:buNone/>
            </a:pPr>
            <a:endParaRPr lang="en-US" sz="3100" dirty="0"/>
          </a:p>
          <a:p>
            <a:pPr marL="0" indent="0" algn="ctr">
              <a:buNone/>
            </a:pPr>
            <a:r>
              <a:rPr lang="en-US" sz="3100" b="1" dirty="0">
                <a:solidFill>
                  <a:schemeClr val="tx2"/>
                </a:solidFill>
              </a:rPr>
              <a:t>matlab.mathworks.com or your University MATLAB Portal </a:t>
            </a:r>
          </a:p>
          <a:p>
            <a:pPr marL="0" indent="0">
              <a:buNone/>
            </a:pPr>
            <a:endParaRPr lang="en-US" sz="3100" b="1" dirty="0"/>
          </a:p>
          <a:p>
            <a:r>
              <a:rPr lang="en-US" sz="3100" dirty="0"/>
              <a:t>Use it anywhere, anytime, on any computer, laptop or Chromebook</a:t>
            </a:r>
          </a:p>
          <a:p>
            <a:pPr marL="0" indent="0">
              <a:buNone/>
            </a:pPr>
            <a:endParaRPr lang="en-US" sz="2800" b="1" dirty="0"/>
          </a:p>
        </p:txBody>
      </p:sp>
      <p:pic>
        <p:nvPicPr>
          <p:cNvPr id="2" name="Picture 1">
            <a:extLst>
              <a:ext uri="{FF2B5EF4-FFF2-40B4-BE49-F238E27FC236}">
                <a16:creationId xmlns:a16="http://schemas.microsoft.com/office/drawing/2014/main" id="{4D20B748-A788-414B-AA93-5F959EA46F80}"/>
              </a:ext>
            </a:extLst>
          </p:cNvPr>
          <p:cNvPicPr>
            <a:picLocks noChangeAspect="1"/>
          </p:cNvPicPr>
          <p:nvPr/>
        </p:nvPicPr>
        <p:blipFill>
          <a:blip r:embed="rId3"/>
          <a:stretch>
            <a:fillRect/>
          </a:stretch>
        </p:blipFill>
        <p:spPr>
          <a:xfrm>
            <a:off x="457200" y="1295400"/>
            <a:ext cx="6738672" cy="5294671"/>
          </a:xfrm>
          <a:prstGeom prst="rect">
            <a:avLst/>
          </a:prstGeom>
        </p:spPr>
      </p:pic>
    </p:spTree>
    <p:extLst>
      <p:ext uri="{BB962C8B-B14F-4D97-AF65-F5344CB8AC3E}">
        <p14:creationId xmlns:p14="http://schemas.microsoft.com/office/powerpoint/2010/main" val="27843958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Mobile-Available for your iPhone, iPad, or Android device (Sign-in with your account)</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32903"/>
            <a:ext cx="2271484" cy="48047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32903"/>
            <a:ext cx="6234545" cy="4800600"/>
          </a:xfrm>
          <a:prstGeom prst="rect">
            <a:avLst/>
          </a:prstGeom>
        </p:spPr>
      </p:pic>
      <p:pic>
        <p:nvPicPr>
          <p:cNvPr id="7" name="Picture 6">
            <a:extLst>
              <a:ext uri="{FF2B5EF4-FFF2-40B4-BE49-F238E27FC236}">
                <a16:creationId xmlns:a16="http://schemas.microsoft.com/office/drawing/2014/main" id="{EE0B96E5-8009-477C-999B-F73EB589E536}"/>
              </a:ext>
            </a:extLst>
          </p:cNvPr>
          <p:cNvPicPr>
            <a:picLocks noChangeAspect="1"/>
          </p:cNvPicPr>
          <p:nvPr/>
        </p:nvPicPr>
        <p:blipFill>
          <a:blip r:embed="rId5"/>
          <a:stretch>
            <a:fillRect/>
          </a:stretch>
        </p:blipFill>
        <p:spPr>
          <a:xfrm>
            <a:off x="6934200" y="1020327"/>
            <a:ext cx="4114800" cy="617973"/>
          </a:xfrm>
          <a:prstGeom prst="rect">
            <a:avLst/>
          </a:prstGeom>
        </p:spPr>
      </p:pic>
    </p:spTree>
    <p:extLst>
      <p:ext uri="{BB962C8B-B14F-4D97-AF65-F5344CB8AC3E}">
        <p14:creationId xmlns:p14="http://schemas.microsoft.com/office/powerpoint/2010/main" val="1236609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theme/theme1.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Digital Signage" id="{B8B1E9EF-4706-4B21-BCA5-DE148FD23E6F}" vid="{1D411F8B-294C-447A-9374-9EAE346AE357}"/>
    </a:ext>
  </a:extLst>
</a:theme>
</file>

<file path=ppt/theme/theme2.xml><?xml version="1.0" encoding="utf-8"?>
<a:theme xmlns:a="http://schemas.openxmlformats.org/drawingml/2006/main" name="MW_Public">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4" id="{BA85DDEE-B990-4E87-BCFA-95D7C89080F9}" vid="{3FCD50E9-E75F-4C34-8A8B-5D1CD054F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85BC1040EEB42748A0D274CCE7593843" ma:contentTypeVersion="1" ma:contentTypeDescription="Create a new document." ma:contentTypeScope="" ma:versionID="f59f333b26d88e97033de156e83e44b7">
  <xsd:schema xmlns:xsd="http://www.w3.org/2001/XMLSchema" xmlns:xs="http://www.w3.org/2001/XMLSchema" xmlns:p="http://schemas.microsoft.com/office/2006/metadata/properties" xmlns:ns2="5c85acdc-a394-4ae0-8c72-fb4a95b3d573" xmlns:ns3="23c56bc7-870c-42d6-8a66-bdad42de028d" targetNamespace="http://schemas.microsoft.com/office/2006/metadata/properties" ma:root="true" ma:fieldsID="c9b9cd9a678db8c13d51220b77c497d3" ns2:_="" ns3:_="">
    <xsd:import namespace="5c85acdc-a394-4ae0-8c72-fb4a95b3d573"/>
    <xsd:import namespace="23c56bc7-870c-42d6-8a66-bdad42de028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5acdc-a394-4ae0-8c72-fb4a95b3d5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c56bc7-870c-42d6-8a66-bdad42de028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c85acdc-a394-4ae0-8c72-fb4a95b3d573">QKH5DSRAK55R-123757293-884</_dlc_DocId>
    <_dlc_DocIdUrl xmlns="5c85acdc-a394-4ae0-8c72-fb4a95b3d573">
      <Url xsi:nil="true"/>
      <Description xsi:nil="true"/>
    </_dlc_DocIdUrl>
  </documentManagement>
</p:properties>
</file>

<file path=customXml/itemProps1.xml><?xml version="1.0" encoding="utf-8"?>
<ds:datastoreItem xmlns:ds="http://schemas.openxmlformats.org/officeDocument/2006/customXml" ds:itemID="{6EDA8EF7-9423-4E51-9821-3ED7B3B7CDCB}">
  <ds:schemaRefs>
    <ds:schemaRef ds:uri="http://schemas.microsoft.com/sharepoint/events"/>
  </ds:schemaRefs>
</ds:datastoreItem>
</file>

<file path=customXml/itemProps2.xml><?xml version="1.0" encoding="utf-8"?>
<ds:datastoreItem xmlns:ds="http://schemas.openxmlformats.org/officeDocument/2006/customXml" ds:itemID="{72C532B8-F310-4555-8E99-CCEC16E80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5acdc-a394-4ae0-8c72-fb4a95b3d573"/>
    <ds:schemaRef ds:uri="23c56bc7-870c-42d6-8a66-bdad42de0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453F4B-7175-48A2-B199-A16B1B4F7499}">
  <ds:schemaRefs>
    <ds:schemaRef ds:uri="http://schemas.microsoft.com/sharepoint/v3/contenttype/forms"/>
  </ds:schemaRefs>
</ds:datastoreItem>
</file>

<file path=customXml/itemProps4.xml><?xml version="1.0" encoding="utf-8"?>
<ds:datastoreItem xmlns:ds="http://schemas.openxmlformats.org/officeDocument/2006/customXml" ds:itemID="{C3D34DB3-0B78-4875-A815-65D82E0A1967}">
  <ds:schemaRefs>
    <ds:schemaRef ds:uri="http://schemas.microsoft.com/office/2006/metadata/properties"/>
    <ds:schemaRef ds:uri="http://schemas.microsoft.com/office/2006/documentManagement/types"/>
    <ds:schemaRef ds:uri="5c85acdc-a394-4ae0-8c72-fb4a95b3d573"/>
    <ds:schemaRef ds:uri="http://purl.org/dc/terms/"/>
    <ds:schemaRef ds:uri="http://schemas.openxmlformats.org/package/2006/metadata/core-properties"/>
    <ds:schemaRef ds:uri="http://purl.org/dc/dcmitype/"/>
    <ds:schemaRef ds:uri="http://schemas.microsoft.com/office/infopath/2007/PartnerControls"/>
    <ds:schemaRef ds:uri="23c56bc7-870c-42d6-8a66-bdad42de028d"/>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Digital Signage (1)</Template>
  <TotalTime>1232</TotalTime>
  <Words>624</Words>
  <Application>Microsoft Office PowerPoint</Application>
  <PresentationFormat>Widescreen</PresentationFormat>
  <Paragraphs>93</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Courier New</vt:lpstr>
      <vt:lpstr>Wingdings</vt:lpstr>
      <vt:lpstr>MW_Public_widescreen</vt:lpstr>
      <vt:lpstr>MW_Public</vt:lpstr>
      <vt:lpstr>Available for all Faculty, Researchers &amp; Students</vt:lpstr>
      <vt:lpstr>Our Customers</vt:lpstr>
      <vt:lpstr>Key Industries</vt:lpstr>
      <vt:lpstr>Interactive, Self-Paced Courses</vt:lpstr>
      <vt:lpstr>MATLAB Anytime Anywhere- Access these services from:  https://www.mathworks.com/academia/tah-portal/sona-college-of-technology-31285046.html</vt:lpstr>
      <vt:lpstr>MATLAB Online - Use MATLAB through Your Browser</vt:lpstr>
      <vt:lpstr>MATLAB Mobile-Available for your iPhone, iPad, or Android device (Sign-in with your account) </vt:lpstr>
    </vt:vector>
  </TitlesOfParts>
  <Company>MathWorks,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Available for all Faculty, Researchers &amp; Students</dc:title>
  <dc:creator>Ben Pasquariello</dc:creator>
  <cp:keywords>Version 16.0</cp:keywords>
  <cp:lastModifiedBy>Maheen Khan</cp:lastModifiedBy>
  <cp:revision>21</cp:revision>
  <dcterms:created xsi:type="dcterms:W3CDTF">2017-10-18T20:14:16Z</dcterms:created>
  <dcterms:modified xsi:type="dcterms:W3CDTF">2019-10-25T04:59:16Z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0x01010085BC1040EEB42748A0D274CCE7593843</vt:lpwstr>
  </property>
  <property fmtid="{D5CDD505-2E9C-101B-9397-08002B2CF9AE}" pid="8" name="_dlc_DocIdItemGuid">
    <vt:lpwstr>5b8d0638-2ac1-4606-b298-feb57b167ba6</vt:lpwstr>
  </property>
</Properties>
</file>